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80" r:id="rId5"/>
    <p:sldId id="260" r:id="rId6"/>
    <p:sldId id="261" r:id="rId7"/>
    <p:sldId id="262" r:id="rId8"/>
    <p:sldId id="263" r:id="rId9"/>
    <p:sldId id="264" r:id="rId10"/>
    <p:sldId id="265" r:id="rId11"/>
    <p:sldId id="268" r:id="rId12"/>
    <p:sldId id="266" r:id="rId13"/>
    <p:sldId id="270" r:id="rId14"/>
    <p:sldId id="269" r:id="rId15"/>
    <p:sldId id="281" r:id="rId16"/>
    <p:sldId id="282"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autoAdjust="0"/>
    <p:restoredTop sz="94684" autoAdjust="0"/>
  </p:normalViewPr>
  <p:slideViewPr>
    <p:cSldViewPr>
      <p:cViewPr>
        <p:scale>
          <a:sx n="50" d="100"/>
          <a:sy n="50" d="100"/>
        </p:scale>
        <p:origin x="-10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14F7CAB-3994-47E9-A6E3-DBE0F38EAFC2}" type="datetimeFigureOut">
              <a:rPr lang="en-US" smtClean="0"/>
              <a:pPr/>
              <a:t>5/4/2016</a:t>
            </a:fld>
            <a:endParaRPr lang="en-US"/>
          </a:p>
        </p:txBody>
      </p:sp>
      <p:sp>
        <p:nvSpPr>
          <p:cNvPr id="16" name="Slide Number Placeholder 15"/>
          <p:cNvSpPr>
            <a:spLocks noGrp="1"/>
          </p:cNvSpPr>
          <p:nvPr>
            <p:ph type="sldNum" sz="quarter" idx="11"/>
          </p:nvPr>
        </p:nvSpPr>
        <p:spPr/>
        <p:txBody>
          <a:bodyPr/>
          <a:lstStyle/>
          <a:p>
            <a:fld id="{EF4232EC-6762-4E24-960D-438DE08DD58B}" type="slidenum">
              <a:rPr lang="en-US" smtClean="0"/>
              <a:pPr/>
              <a:t>‹Nº›</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F7CAB-3994-47E9-A6E3-DBE0F38EAFC2}"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232EC-6762-4E24-960D-438DE08DD58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4F7CAB-3994-47E9-A6E3-DBE0F38EAFC2}"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232EC-6762-4E24-960D-438DE08DD58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14F7CAB-3994-47E9-A6E3-DBE0F38EAFC2}" type="datetimeFigureOut">
              <a:rPr lang="en-US" smtClean="0"/>
              <a:pPr/>
              <a:t>5/4/2016</a:t>
            </a:fld>
            <a:endParaRPr lang="en-US"/>
          </a:p>
        </p:txBody>
      </p:sp>
      <p:sp>
        <p:nvSpPr>
          <p:cNvPr id="15" name="Slide Number Placeholder 14"/>
          <p:cNvSpPr>
            <a:spLocks noGrp="1"/>
          </p:cNvSpPr>
          <p:nvPr>
            <p:ph type="sldNum" sz="quarter" idx="11"/>
          </p:nvPr>
        </p:nvSpPr>
        <p:spPr/>
        <p:txBody>
          <a:bodyPr/>
          <a:lstStyle/>
          <a:p>
            <a:fld id="{EF4232EC-6762-4E24-960D-438DE08DD58B}" type="slidenum">
              <a:rPr lang="en-US" smtClean="0"/>
              <a:pPr/>
              <a:t>‹Nº›</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14F7CAB-3994-47E9-A6E3-DBE0F38EAFC2}" type="datetimeFigureOut">
              <a:rPr lang="en-US" smtClean="0"/>
              <a:pPr/>
              <a:t>5/4/2016</a:t>
            </a:fld>
            <a:endParaRPr lang="en-US"/>
          </a:p>
        </p:txBody>
      </p:sp>
      <p:sp>
        <p:nvSpPr>
          <p:cNvPr id="13" name="Slide Number Placeholder 12"/>
          <p:cNvSpPr>
            <a:spLocks noGrp="1"/>
          </p:cNvSpPr>
          <p:nvPr>
            <p:ph type="sldNum" sz="quarter" idx="11"/>
          </p:nvPr>
        </p:nvSpPr>
        <p:spPr/>
        <p:txBody>
          <a:bodyPr/>
          <a:lstStyle/>
          <a:p>
            <a:fld id="{EF4232EC-6762-4E24-960D-438DE08DD58B}" type="slidenum">
              <a:rPr lang="en-US" smtClean="0"/>
              <a:pPr/>
              <a:t>‹Nº›</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14F7CAB-3994-47E9-A6E3-DBE0F38EAFC2}" type="datetimeFigureOut">
              <a:rPr lang="en-US" smtClean="0"/>
              <a:pPr/>
              <a:t>5/4/2016</a:t>
            </a:fld>
            <a:endParaRPr lang="en-US"/>
          </a:p>
        </p:txBody>
      </p:sp>
      <p:sp>
        <p:nvSpPr>
          <p:cNvPr id="9" name="Slide Number Placeholder 8"/>
          <p:cNvSpPr>
            <a:spLocks noGrp="1"/>
          </p:cNvSpPr>
          <p:nvPr>
            <p:ph type="sldNum" sz="quarter" idx="11"/>
          </p:nvPr>
        </p:nvSpPr>
        <p:spPr/>
        <p:txBody>
          <a:bodyPr/>
          <a:lstStyle/>
          <a:p>
            <a:fld id="{EF4232EC-6762-4E24-960D-438DE08DD58B}" type="slidenum">
              <a:rPr lang="en-US" smtClean="0"/>
              <a:pPr/>
              <a:t>‹Nº›</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14F7CAB-3994-47E9-A6E3-DBE0F38EAFC2}" type="datetimeFigureOut">
              <a:rPr lang="en-US" smtClean="0"/>
              <a:pPr/>
              <a:t>5/4/2016</a:t>
            </a:fld>
            <a:endParaRPr lang="en-US"/>
          </a:p>
        </p:txBody>
      </p:sp>
      <p:sp>
        <p:nvSpPr>
          <p:cNvPr id="15" name="Slide Number Placeholder 14"/>
          <p:cNvSpPr>
            <a:spLocks noGrp="1"/>
          </p:cNvSpPr>
          <p:nvPr>
            <p:ph type="sldNum" sz="quarter" idx="11"/>
          </p:nvPr>
        </p:nvSpPr>
        <p:spPr/>
        <p:txBody>
          <a:bodyPr/>
          <a:lstStyle/>
          <a:p>
            <a:fld id="{EF4232EC-6762-4E24-960D-438DE08DD58B}" type="slidenum">
              <a:rPr lang="en-US" smtClean="0"/>
              <a:pPr/>
              <a:t>‹Nº›</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14F7CAB-3994-47E9-A6E3-DBE0F38EAFC2}" type="datetimeFigureOut">
              <a:rPr lang="en-US" smtClean="0"/>
              <a:pPr/>
              <a:t>5/4/2016</a:t>
            </a:fld>
            <a:endParaRPr lang="en-US"/>
          </a:p>
        </p:txBody>
      </p:sp>
      <p:sp>
        <p:nvSpPr>
          <p:cNvPr id="8" name="Slide Number Placeholder 7"/>
          <p:cNvSpPr>
            <a:spLocks noGrp="1"/>
          </p:cNvSpPr>
          <p:nvPr>
            <p:ph type="sldNum" sz="quarter" idx="11"/>
          </p:nvPr>
        </p:nvSpPr>
        <p:spPr/>
        <p:txBody>
          <a:bodyPr/>
          <a:lstStyle/>
          <a:p>
            <a:fld id="{EF4232EC-6762-4E24-960D-438DE08DD58B}" type="slidenum">
              <a:rPr lang="en-US" smtClean="0"/>
              <a:pPr/>
              <a:t>‹Nº›</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4F7CAB-3994-47E9-A6E3-DBE0F38EAFC2}" type="datetimeFigureOut">
              <a:rPr lang="en-US" smtClean="0"/>
              <a:pPr/>
              <a:t>5/4/2016</a:t>
            </a:fld>
            <a:endParaRPr lang="en-US"/>
          </a:p>
        </p:txBody>
      </p:sp>
      <p:sp>
        <p:nvSpPr>
          <p:cNvPr id="6" name="Slide Number Placeholder 5"/>
          <p:cNvSpPr>
            <a:spLocks noGrp="1"/>
          </p:cNvSpPr>
          <p:nvPr>
            <p:ph type="sldNum" sz="quarter" idx="11"/>
          </p:nvPr>
        </p:nvSpPr>
        <p:spPr/>
        <p:txBody>
          <a:bodyPr/>
          <a:lstStyle/>
          <a:p>
            <a:fld id="{EF4232EC-6762-4E24-960D-438DE08DD58B}" type="slidenum">
              <a:rPr lang="en-US" smtClean="0"/>
              <a:pPr/>
              <a:t>‹Nº›</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14F7CAB-3994-47E9-A6E3-DBE0F38EAFC2}" type="datetimeFigureOut">
              <a:rPr lang="en-US" smtClean="0"/>
              <a:pPr/>
              <a:t>5/4/2016</a:t>
            </a:fld>
            <a:endParaRPr lang="en-US"/>
          </a:p>
        </p:txBody>
      </p:sp>
      <p:sp>
        <p:nvSpPr>
          <p:cNvPr id="16" name="Slide Number Placeholder 15"/>
          <p:cNvSpPr>
            <a:spLocks noGrp="1"/>
          </p:cNvSpPr>
          <p:nvPr>
            <p:ph type="sldNum" sz="quarter" idx="11"/>
          </p:nvPr>
        </p:nvSpPr>
        <p:spPr/>
        <p:txBody>
          <a:bodyPr/>
          <a:lstStyle/>
          <a:p>
            <a:fld id="{EF4232EC-6762-4E24-960D-438DE08DD58B}" type="slidenum">
              <a:rPr lang="en-US" smtClean="0"/>
              <a:pPr/>
              <a:t>‹Nº›</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14F7CAB-3994-47E9-A6E3-DBE0F38EAFC2}" type="datetimeFigureOut">
              <a:rPr lang="en-US" smtClean="0"/>
              <a:pPr/>
              <a:t>5/4/2016</a:t>
            </a:fld>
            <a:endParaRPr lang="en-US"/>
          </a:p>
        </p:txBody>
      </p:sp>
      <p:sp>
        <p:nvSpPr>
          <p:cNvPr id="14" name="Slide Number Placeholder 13"/>
          <p:cNvSpPr>
            <a:spLocks noGrp="1"/>
          </p:cNvSpPr>
          <p:nvPr>
            <p:ph type="sldNum" sz="quarter" idx="11"/>
          </p:nvPr>
        </p:nvSpPr>
        <p:spPr/>
        <p:txBody>
          <a:bodyPr/>
          <a:lstStyle/>
          <a:p>
            <a:fld id="{EF4232EC-6762-4E24-960D-438DE08DD58B}" type="slidenum">
              <a:rPr lang="en-US" smtClean="0"/>
              <a:pPr/>
              <a:t>‹Nº›</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tx1"/>
            </a:gs>
            <a:gs pos="0">
              <a:schemeClr val="bg2">
                <a:lumMod val="50000"/>
              </a:schemeClr>
            </a:gs>
            <a:gs pos="100000">
              <a:schemeClr val="bg2">
                <a:shade val="40000"/>
                <a:satMod val="18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14F7CAB-3994-47E9-A6E3-DBE0F38EAFC2}" type="datetimeFigureOut">
              <a:rPr lang="en-US" smtClean="0"/>
              <a:pPr/>
              <a:t>5/4/2016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F4232EC-6762-4E24-960D-438DE08DD58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xhifrio.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olitikaucab.files.wordpress.com/2016/04/corrupcio.gif"/>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4815" b="95926" l="2500" r="96667">
                        <a14:foregroundMark x1="11250" y1="4815" x2="11250" y2="4815"/>
                        <a14:backgroundMark x1="11250" y1="4815" x2="11250" y2="4815"/>
                      </a14:backgroundRemoval>
                    </a14:imgEffect>
                  </a14:imgLayer>
                </a14:imgProps>
              </a:ext>
              <a:ext uri="{28A0092B-C50C-407E-A947-70E740481C1C}">
                <a14:useLocalDpi xmlns:a14="http://schemas.microsoft.com/office/drawing/2010/main" xmlns="" val="0"/>
              </a:ext>
            </a:extLst>
          </a:blip>
          <a:srcRect b="5002"/>
          <a:stretch/>
        </p:blipFill>
        <p:spPr bwMode="auto">
          <a:xfrm>
            <a:off x="0" y="0"/>
            <a:ext cx="9144000" cy="6858000"/>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14958" y="43566"/>
            <a:ext cx="9158958" cy="865154"/>
          </a:xfrm>
        </p:spPr>
        <p:txBody>
          <a:bodyPr/>
          <a:lstStyle/>
          <a:p>
            <a:pPr algn="ctr"/>
            <a:r>
              <a:rPr lang="es-ES" sz="5400" dirty="0" smtClean="0">
                <a:solidFill>
                  <a:schemeClr val="bg1"/>
                </a:solidFill>
                <a:latin typeface="Arial" pitchFamily="34" charset="0"/>
                <a:cs typeface="Arial" pitchFamily="34" charset="0"/>
              </a:rPr>
              <a:t>Corrupción en CADIVI</a:t>
            </a:r>
            <a:endParaRPr lang="en-US" sz="5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726610346"/>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352928" cy="5256584"/>
          </a:xfrm>
        </p:spPr>
        <p:txBody>
          <a:bodyPr>
            <a:noAutofit/>
          </a:bodyPr>
          <a:lstStyle/>
          <a:p>
            <a:pPr marL="68580" indent="0" algn="just">
              <a:buNone/>
            </a:pPr>
            <a:r>
              <a:rPr lang="es-ES" sz="1800" dirty="0">
                <a:solidFill>
                  <a:schemeClr val="bg1"/>
                </a:solidFill>
                <a:latin typeface="Arial" pitchFamily="34" charset="0"/>
                <a:cs typeface="Arial" pitchFamily="34" charset="0"/>
              </a:rPr>
              <a:t>Utilizándose las </a:t>
            </a:r>
            <a:r>
              <a:rPr lang="es-ES" sz="1800" b="1" dirty="0">
                <a:solidFill>
                  <a:schemeClr val="bg1"/>
                </a:solidFill>
                <a:latin typeface="Arial" pitchFamily="34" charset="0"/>
                <a:cs typeface="Arial" pitchFamily="34" charset="0"/>
              </a:rPr>
              <a:t>proformas Nº 161, 162, 163, 164, 153, todas con fecha 15 de enero de 2012</a:t>
            </a:r>
            <a:r>
              <a:rPr lang="es-ES" sz="1800" dirty="0">
                <a:solidFill>
                  <a:schemeClr val="bg1"/>
                </a:solidFill>
                <a:latin typeface="Arial" pitchFamily="34" charset="0"/>
                <a:cs typeface="Arial" pitchFamily="34" charset="0"/>
              </a:rPr>
              <a:t>, correspondiente a la empresa </a:t>
            </a:r>
            <a:r>
              <a:rPr lang="es-ES" sz="1800" b="1" dirty="0" err="1">
                <a:solidFill>
                  <a:schemeClr val="bg1"/>
                </a:solidFill>
                <a:latin typeface="Arial" pitchFamily="34" charset="0"/>
                <a:cs typeface="Arial" pitchFamily="34" charset="0"/>
              </a:rPr>
              <a:t>Chenys</a:t>
            </a:r>
            <a:r>
              <a:rPr lang="es-ES" sz="1800" b="1" dirty="0">
                <a:solidFill>
                  <a:schemeClr val="bg1"/>
                </a:solidFill>
                <a:latin typeface="Arial" pitchFamily="34" charset="0"/>
                <a:cs typeface="Arial" pitchFamily="34" charset="0"/>
              </a:rPr>
              <a:t> Exportaciones EIRL, ubicada en Lima – </a:t>
            </a:r>
            <a:r>
              <a:rPr lang="es-ES" sz="1800" b="1" dirty="0" err="1">
                <a:solidFill>
                  <a:schemeClr val="bg1"/>
                </a:solidFill>
                <a:latin typeface="Arial" pitchFamily="34" charset="0"/>
                <a:cs typeface="Arial" pitchFamily="34" charset="0"/>
              </a:rPr>
              <a:t>Perú,</a:t>
            </a:r>
            <a:r>
              <a:rPr lang="es-ES" sz="1800" dirty="0" err="1">
                <a:solidFill>
                  <a:schemeClr val="bg1"/>
                </a:solidFill>
                <a:latin typeface="Arial" pitchFamily="34" charset="0"/>
                <a:cs typeface="Arial" pitchFamily="34" charset="0"/>
              </a:rPr>
              <a:t>específicamente</a:t>
            </a:r>
            <a:r>
              <a:rPr lang="es-ES" sz="1800" dirty="0">
                <a:solidFill>
                  <a:schemeClr val="bg1"/>
                </a:solidFill>
                <a:latin typeface="Arial" pitchFamily="34" charset="0"/>
                <a:cs typeface="Arial" pitchFamily="34" charset="0"/>
              </a:rPr>
              <a:t> en la calle José Eugenio Paredes 2402, urbanización Los </a:t>
            </a:r>
            <a:r>
              <a:rPr lang="es-ES" sz="1800" dirty="0" err="1">
                <a:solidFill>
                  <a:schemeClr val="bg1"/>
                </a:solidFill>
                <a:latin typeface="Arial" pitchFamily="34" charset="0"/>
                <a:cs typeface="Arial" pitchFamily="34" charset="0"/>
              </a:rPr>
              <a:t>Cipreces</a:t>
            </a:r>
            <a:r>
              <a:rPr lang="es-ES" sz="1800" dirty="0">
                <a:solidFill>
                  <a:schemeClr val="bg1"/>
                </a:solidFill>
                <a:latin typeface="Arial" pitchFamily="34" charset="0"/>
                <a:cs typeface="Arial" pitchFamily="34" charset="0"/>
              </a:rPr>
              <a:t>, Registro Único de Contribuyente 20544991168, solicitaron al Estado la cantidad de 1.606.880 dólares para la importación de alcohol </a:t>
            </a:r>
            <a:r>
              <a:rPr lang="es-ES" sz="1800" dirty="0" err="1">
                <a:solidFill>
                  <a:schemeClr val="bg1"/>
                </a:solidFill>
                <a:latin typeface="Arial" pitchFamily="34" charset="0"/>
                <a:cs typeface="Arial" pitchFamily="34" charset="0"/>
              </a:rPr>
              <a:t>cetoestearílico</a:t>
            </a:r>
            <a:r>
              <a:rPr lang="es-ES" sz="1800" dirty="0">
                <a:solidFill>
                  <a:schemeClr val="bg1"/>
                </a:solidFill>
                <a:latin typeface="Arial" pitchFamily="34" charset="0"/>
                <a:cs typeface="Arial" pitchFamily="34" charset="0"/>
              </a:rPr>
              <a:t>, producto usado en la elaboración de champú, enjuague y tratamientos para el cabello.</a:t>
            </a:r>
            <a:endParaRPr lang="en-US" sz="1800" dirty="0">
              <a:solidFill>
                <a:schemeClr val="bg1"/>
              </a:solidFill>
              <a:latin typeface="Arial" pitchFamily="34" charset="0"/>
              <a:cs typeface="Arial" pitchFamily="34" charset="0"/>
            </a:endParaRPr>
          </a:p>
          <a:p>
            <a:pPr marL="68580" indent="0" algn="just">
              <a:buNone/>
            </a:pPr>
            <a:endParaRPr lang="es-ES" sz="1800" dirty="0" smtClean="0">
              <a:solidFill>
                <a:schemeClr val="bg1"/>
              </a:solidFill>
              <a:latin typeface="Arial" pitchFamily="34" charset="0"/>
              <a:cs typeface="Arial" pitchFamily="34" charset="0"/>
            </a:endParaRPr>
          </a:p>
          <a:p>
            <a:pPr marL="68580" indent="0" algn="just">
              <a:buNone/>
            </a:pPr>
            <a:r>
              <a:rPr lang="es-ES" sz="1800" dirty="0" smtClean="0">
                <a:solidFill>
                  <a:schemeClr val="bg1"/>
                </a:solidFill>
                <a:latin typeface="Arial" pitchFamily="34" charset="0"/>
                <a:cs typeface="Arial" pitchFamily="34" charset="0"/>
              </a:rPr>
              <a:t>Para </a:t>
            </a:r>
            <a:r>
              <a:rPr lang="es-ES" sz="1800" dirty="0">
                <a:solidFill>
                  <a:schemeClr val="bg1"/>
                </a:solidFill>
                <a:latin typeface="Arial" pitchFamily="34" charset="0"/>
                <a:cs typeface="Arial" pitchFamily="34" charset="0"/>
              </a:rPr>
              <a:t>esta transacción, se usó en Venezuela a la importadora </a:t>
            </a:r>
            <a:r>
              <a:rPr lang="es-ES" sz="1800" b="1" dirty="0">
                <a:solidFill>
                  <a:schemeClr val="bg1"/>
                </a:solidFill>
                <a:latin typeface="Arial" pitchFamily="34" charset="0"/>
                <a:cs typeface="Arial" pitchFamily="34" charset="0"/>
              </a:rPr>
              <a:t>Construcciones e Inversiones MEWY C.A.</a:t>
            </a:r>
            <a:r>
              <a:rPr lang="es-ES" sz="1800" dirty="0">
                <a:solidFill>
                  <a:schemeClr val="bg1"/>
                </a:solidFill>
                <a:latin typeface="Arial" pitchFamily="34" charset="0"/>
                <a:cs typeface="Arial" pitchFamily="34" charset="0"/>
              </a:rPr>
              <a:t>, </a:t>
            </a:r>
            <a:r>
              <a:rPr lang="es-ES" sz="1800" b="1" dirty="0">
                <a:solidFill>
                  <a:schemeClr val="bg1"/>
                </a:solidFill>
                <a:latin typeface="Arial" pitchFamily="34" charset="0"/>
                <a:cs typeface="Arial" pitchFamily="34" charset="0"/>
              </a:rPr>
              <a:t>Registro de Información Fiscal (RIF), J-29527856-0,</a:t>
            </a:r>
            <a:r>
              <a:rPr lang="es-ES" sz="1800" dirty="0">
                <a:solidFill>
                  <a:schemeClr val="bg1"/>
                </a:solidFill>
                <a:latin typeface="Arial" pitchFamily="34" charset="0"/>
                <a:cs typeface="Arial" pitchFamily="34" charset="0"/>
              </a:rPr>
              <a:t>ubicada en Puerto Ayacucho, urbanización Loma Verde, calle principal Nº 47. Lo interesante de esta ubicación es que el teléfono que aparece registrado en las cinco facturas proformas es el número 0212-7627742, es decir, un teléfono de Caracas, el cual está registrado en La Florida a nombre de </a:t>
            </a:r>
            <a:r>
              <a:rPr lang="es-ES" sz="1800" dirty="0" err="1">
                <a:solidFill>
                  <a:schemeClr val="bg1"/>
                </a:solidFill>
                <a:latin typeface="Arial" pitchFamily="34" charset="0"/>
                <a:cs typeface="Arial" pitchFamily="34" charset="0"/>
              </a:rPr>
              <a:t>Guisuppe</a:t>
            </a:r>
            <a:r>
              <a:rPr lang="es-ES" sz="1800" dirty="0">
                <a:solidFill>
                  <a:schemeClr val="bg1"/>
                </a:solidFill>
                <a:latin typeface="Arial" pitchFamily="34" charset="0"/>
                <a:cs typeface="Arial" pitchFamily="34" charset="0"/>
              </a:rPr>
              <a:t> Inserto, según revela la página de </a:t>
            </a:r>
            <a:r>
              <a:rPr lang="es-ES" sz="1800" dirty="0" err="1">
                <a:solidFill>
                  <a:schemeClr val="bg1"/>
                </a:solidFill>
                <a:latin typeface="Arial" pitchFamily="34" charset="0"/>
                <a:cs typeface="Arial" pitchFamily="34" charset="0"/>
              </a:rPr>
              <a:t>Cantv</a:t>
            </a:r>
            <a:r>
              <a:rPr lang="es-ES" sz="1800" dirty="0">
                <a:solidFill>
                  <a:schemeClr val="bg1"/>
                </a:solidFill>
                <a:latin typeface="Arial" pitchFamily="34" charset="0"/>
                <a:cs typeface="Arial" pitchFamily="34" charset="0"/>
              </a:rPr>
              <a:t>.</a:t>
            </a:r>
            <a:endParaRPr lang="en-US" sz="1800" dirty="0">
              <a:solidFill>
                <a:schemeClr val="bg1"/>
              </a:solidFill>
              <a:latin typeface="Arial" pitchFamily="34" charset="0"/>
              <a:cs typeface="Arial" pitchFamily="34" charset="0"/>
            </a:endParaRPr>
          </a:p>
          <a:p>
            <a:pPr marL="68580" indent="0" algn="just">
              <a:buNone/>
            </a:pPr>
            <a:r>
              <a:rPr lang="es-ES" sz="1800" dirty="0">
                <a:solidFill>
                  <a:schemeClr val="bg1"/>
                </a:solidFill>
                <a:latin typeface="Arial" pitchFamily="34" charset="0"/>
                <a:cs typeface="Arial" pitchFamily="34" charset="0"/>
              </a:rPr>
              <a:t>El Registro Nacional de Contratistas, para el año 2013, emitió un listado con las empresas en el estado Amazonas que estaba inactivas y Construcciones e Inversiones </a:t>
            </a:r>
            <a:r>
              <a:rPr lang="es-ES" sz="1800" b="1" dirty="0">
                <a:solidFill>
                  <a:schemeClr val="bg1"/>
                </a:solidFill>
                <a:latin typeface="Arial" pitchFamily="34" charset="0"/>
                <a:cs typeface="Arial" pitchFamily="34" charset="0"/>
              </a:rPr>
              <a:t>MEWY CA</a:t>
            </a:r>
            <a:r>
              <a:rPr lang="es-ES" sz="1800" dirty="0">
                <a:solidFill>
                  <a:schemeClr val="bg1"/>
                </a:solidFill>
                <a:latin typeface="Arial" pitchFamily="34" charset="0"/>
                <a:cs typeface="Arial" pitchFamily="34" charset="0"/>
              </a:rPr>
              <a:t>, aparece en la lista.</a:t>
            </a:r>
            <a:endParaRPr lang="en-US" sz="1800" dirty="0">
              <a:solidFill>
                <a:schemeClr val="bg1"/>
              </a:solidFill>
              <a:latin typeface="Arial" pitchFamily="34" charset="0"/>
              <a:cs typeface="Arial" pitchFamily="34" charset="0"/>
            </a:endParaRPr>
          </a:p>
          <a:p>
            <a:pPr marL="68580" indent="0" algn="just">
              <a:buNone/>
            </a:pPr>
            <a:endParaRPr lang="en-US" sz="1800" dirty="0">
              <a:solidFill>
                <a:schemeClr val="bg1"/>
              </a:solidFill>
              <a:latin typeface="Arial" pitchFamily="34" charset="0"/>
              <a:cs typeface="Arial" pitchFamily="34" charset="0"/>
            </a:endParaRPr>
          </a:p>
        </p:txBody>
      </p:sp>
      <p:sp>
        <p:nvSpPr>
          <p:cNvPr id="2" name="Title 1"/>
          <p:cNvSpPr>
            <a:spLocks noGrp="1"/>
          </p:cNvSpPr>
          <p:nvPr>
            <p:ph type="title"/>
          </p:nvPr>
        </p:nvSpPr>
        <p:spPr>
          <a:xfrm>
            <a:off x="683568" y="260648"/>
            <a:ext cx="7543800" cy="914400"/>
          </a:xfrm>
        </p:spPr>
        <p:txBody>
          <a:bodyPr/>
          <a:lstStyle/>
          <a:p>
            <a:r>
              <a:rPr lang="es-ES" dirty="0" smtClean="0">
                <a:solidFill>
                  <a:schemeClr val="bg1"/>
                </a:solidFill>
                <a:latin typeface="Arial" pitchFamily="34" charset="0"/>
                <a:cs typeface="Arial" pitchFamily="34" charset="0"/>
              </a:rPr>
              <a:t>Caso IV</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439994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Xairo Larry Guerero\AppData\Local\Temp\Screenshot_2016-05-03-18-23-29-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4646" y="0"/>
            <a:ext cx="6414707" cy="573325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54968" y="5923109"/>
            <a:ext cx="8496944" cy="923330"/>
          </a:xfrm>
          <a:prstGeom prst="rect">
            <a:avLst/>
          </a:prstGeom>
          <a:noFill/>
        </p:spPr>
        <p:txBody>
          <a:bodyPr wrap="square" rtlCol="0">
            <a:spAutoFit/>
          </a:bodyPr>
          <a:lstStyle/>
          <a:p>
            <a:pPr algn="ctr"/>
            <a:r>
              <a:rPr lang="es-ES" dirty="0" smtClean="0">
                <a:solidFill>
                  <a:schemeClr val="bg1"/>
                </a:solidFill>
                <a:latin typeface="Arial" pitchFamily="34" charset="0"/>
                <a:cs typeface="Arial" pitchFamily="34" charset="0"/>
              </a:rPr>
              <a:t>Lo interesante de esta empresa offshore es que emitió facturas solicitando dólares en enero del año 2012 y ya para comienzo de 2013 el registro nacional de contratista del estado </a:t>
            </a:r>
            <a:r>
              <a:rPr lang="es-ES" dirty="0">
                <a:solidFill>
                  <a:schemeClr val="bg1"/>
                </a:solidFill>
                <a:latin typeface="Arial" pitchFamily="34" charset="0"/>
                <a:cs typeface="Arial" pitchFamily="34" charset="0"/>
              </a:rPr>
              <a:t>A</a:t>
            </a:r>
            <a:r>
              <a:rPr lang="es-ES" dirty="0" smtClean="0">
                <a:solidFill>
                  <a:schemeClr val="bg1"/>
                </a:solidFill>
                <a:latin typeface="Arial" pitchFamily="34" charset="0"/>
                <a:cs typeface="Arial" pitchFamily="34" charset="0"/>
              </a:rPr>
              <a:t>mazonas la ubicaba en su  lista como inactiva.</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75827131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16646"/>
            <a:ext cx="8424936" cy="5616624"/>
          </a:xfrm>
        </p:spPr>
        <p:txBody>
          <a:bodyPr>
            <a:noAutofit/>
          </a:bodyPr>
          <a:lstStyle/>
          <a:p>
            <a:pPr marL="68580" indent="0" algn="just">
              <a:buNone/>
            </a:pPr>
            <a:r>
              <a:rPr lang="es-ES" sz="1800" dirty="0">
                <a:solidFill>
                  <a:schemeClr val="bg1"/>
                </a:solidFill>
                <a:latin typeface="Arial" pitchFamily="34" charset="0"/>
                <a:cs typeface="Arial" pitchFamily="34" charset="0"/>
              </a:rPr>
              <a:t>El 23 de marzo de 2012, la empresa </a:t>
            </a:r>
            <a:r>
              <a:rPr lang="es-ES" sz="1800" b="1" dirty="0" err="1">
                <a:solidFill>
                  <a:schemeClr val="bg1"/>
                </a:solidFill>
                <a:latin typeface="Arial" pitchFamily="34" charset="0"/>
                <a:cs typeface="Arial" pitchFamily="34" charset="0"/>
              </a:rPr>
              <a:t>Mexbin</a:t>
            </a:r>
            <a:r>
              <a:rPr lang="es-ES" sz="1800" b="1" dirty="0">
                <a:solidFill>
                  <a:schemeClr val="bg1"/>
                </a:solidFill>
                <a:latin typeface="Arial" pitchFamily="34" charset="0"/>
                <a:cs typeface="Arial" pitchFamily="34" charset="0"/>
              </a:rPr>
              <a:t> S.A, cuya dirección fiscal es en Guayaquil, </a:t>
            </a:r>
            <a:r>
              <a:rPr lang="es-ES" sz="1800" b="1" dirty="0" err="1">
                <a:solidFill>
                  <a:schemeClr val="bg1"/>
                </a:solidFill>
                <a:latin typeface="Arial" pitchFamily="34" charset="0"/>
                <a:cs typeface="Arial" pitchFamily="34" charset="0"/>
              </a:rPr>
              <a:t>Ecuador,</a:t>
            </a:r>
            <a:r>
              <a:rPr lang="es-ES" sz="1800" dirty="0" err="1">
                <a:solidFill>
                  <a:schemeClr val="bg1"/>
                </a:solidFill>
                <a:latin typeface="Arial" pitchFamily="34" charset="0"/>
                <a:cs typeface="Arial" pitchFamily="34" charset="0"/>
              </a:rPr>
              <a:t>esquina</a:t>
            </a:r>
            <a:r>
              <a:rPr lang="es-ES" sz="1800" dirty="0">
                <a:solidFill>
                  <a:schemeClr val="bg1"/>
                </a:solidFill>
                <a:latin typeface="Arial" pitchFamily="34" charset="0"/>
                <a:cs typeface="Arial" pitchFamily="34" charset="0"/>
              </a:rPr>
              <a:t> Sucre 222 cruce con Pedro </a:t>
            </a:r>
            <a:r>
              <a:rPr lang="es-ES" sz="1800" dirty="0" err="1">
                <a:solidFill>
                  <a:schemeClr val="bg1"/>
                </a:solidFill>
                <a:latin typeface="Arial" pitchFamily="34" charset="0"/>
                <a:cs typeface="Arial" pitchFamily="34" charset="0"/>
              </a:rPr>
              <a:t>Carbo</a:t>
            </a:r>
            <a:r>
              <a:rPr lang="es-ES" sz="1800" dirty="0">
                <a:solidFill>
                  <a:schemeClr val="bg1"/>
                </a:solidFill>
                <a:latin typeface="Arial" pitchFamily="34" charset="0"/>
                <a:cs typeface="Arial" pitchFamily="34" charset="0"/>
              </a:rPr>
              <a:t>, piso 1, oficina 12, emitió la factura proforma Nº 001-000028, en donde solicitaba al gobierno venezolano, la cantidad de 476.649 dólares para la adquisición de 19 bultos contentivos de 475 kilogramos de benzoato de sodio, un aditivo alimentario usado como conservante pues se encarga de matar eficientemente a la mayoría de levaduras, bacterias y hongos de los productos almacenados.</a:t>
            </a:r>
            <a:endParaRPr lang="en-US" sz="1800" dirty="0">
              <a:solidFill>
                <a:schemeClr val="bg1"/>
              </a:solidFill>
              <a:latin typeface="Arial" pitchFamily="34" charset="0"/>
              <a:cs typeface="Arial" pitchFamily="34" charset="0"/>
            </a:endParaRPr>
          </a:p>
          <a:p>
            <a:pPr marL="68580" indent="0" algn="just">
              <a:buNone/>
            </a:pPr>
            <a:r>
              <a:rPr lang="es-ES" sz="1800" dirty="0">
                <a:solidFill>
                  <a:schemeClr val="bg1"/>
                </a:solidFill>
                <a:latin typeface="Arial" pitchFamily="34" charset="0"/>
                <a:cs typeface="Arial" pitchFamily="34" charset="0"/>
              </a:rPr>
              <a:t>Para esta negociación, emplearon a </a:t>
            </a:r>
            <a:r>
              <a:rPr lang="es-ES" sz="1800" b="1" dirty="0">
                <a:solidFill>
                  <a:schemeClr val="bg1"/>
                </a:solidFill>
                <a:latin typeface="Arial" pitchFamily="34" charset="0"/>
                <a:cs typeface="Arial" pitchFamily="34" charset="0"/>
              </a:rPr>
              <a:t>la importadora </a:t>
            </a:r>
            <a:r>
              <a:rPr lang="es-ES" sz="1800" b="1" dirty="0" err="1">
                <a:solidFill>
                  <a:schemeClr val="bg1"/>
                </a:solidFill>
                <a:latin typeface="Arial" pitchFamily="34" charset="0"/>
                <a:cs typeface="Arial" pitchFamily="34" charset="0"/>
              </a:rPr>
              <a:t>Exhi</a:t>
            </a:r>
            <a:r>
              <a:rPr lang="es-ES" sz="1800" b="1" dirty="0">
                <a:solidFill>
                  <a:schemeClr val="bg1"/>
                </a:solidFill>
                <a:latin typeface="Arial" pitchFamily="34" charset="0"/>
                <a:cs typeface="Arial" pitchFamily="34" charset="0"/>
              </a:rPr>
              <a:t> Frio CA, RIF J-30948333-1</a:t>
            </a:r>
            <a:r>
              <a:rPr lang="es-ES" sz="1800" dirty="0">
                <a:solidFill>
                  <a:schemeClr val="bg1"/>
                </a:solidFill>
                <a:latin typeface="Arial" pitchFamily="34" charset="0"/>
                <a:cs typeface="Arial" pitchFamily="34" charset="0"/>
              </a:rPr>
              <a:t>, ubicada en la zona Industrial de Santa Cruz de Aragua, municipio José Félix Rivas, avenida primera, parcela C-02, teléfono 0243-2619103, como la empresa que sería la encargada de traer el producto desde Guayaquil, hasta Venezuela. De hecho, la empresa tiene una página web </a:t>
            </a:r>
            <a:r>
              <a:rPr lang="es-ES" sz="1800" u="sng" dirty="0">
                <a:solidFill>
                  <a:schemeClr val="bg1"/>
                </a:solidFill>
                <a:latin typeface="Arial" pitchFamily="34" charset="0"/>
                <a:cs typeface="Arial" pitchFamily="34" charset="0"/>
                <a:hlinkClick r:id="rId2"/>
              </a:rPr>
              <a:t>www.exhifrio.com</a:t>
            </a:r>
            <a:r>
              <a:rPr lang="es-ES" sz="1800" dirty="0">
                <a:solidFill>
                  <a:schemeClr val="bg1"/>
                </a:solidFill>
                <a:latin typeface="Arial" pitchFamily="34" charset="0"/>
                <a:cs typeface="Arial" pitchFamily="34" charset="0"/>
              </a:rPr>
              <a:t>, en donde se constató que la misma está dedicada a la fabricación, importación y distribución de productos químicos para el área de refrigeración, siendo sus principales productos los fluidos refrigerantes y sus derivados.</a:t>
            </a:r>
            <a:endParaRPr lang="en-US" sz="1800" dirty="0">
              <a:solidFill>
                <a:schemeClr val="bg1"/>
              </a:solidFill>
              <a:latin typeface="Arial" pitchFamily="34" charset="0"/>
              <a:cs typeface="Arial" pitchFamily="34" charset="0"/>
            </a:endParaRPr>
          </a:p>
          <a:p>
            <a:pPr marL="68580" indent="0" algn="just">
              <a:buNone/>
            </a:pPr>
            <a:r>
              <a:rPr lang="es-ES" sz="1800" dirty="0">
                <a:solidFill>
                  <a:schemeClr val="bg1"/>
                </a:solidFill>
                <a:latin typeface="Arial" pitchFamily="34" charset="0"/>
                <a:cs typeface="Arial" pitchFamily="34" charset="0"/>
              </a:rPr>
              <a:t>En el portal web de </a:t>
            </a:r>
            <a:r>
              <a:rPr lang="es-ES" sz="1800" dirty="0" err="1">
                <a:solidFill>
                  <a:schemeClr val="bg1"/>
                </a:solidFill>
                <a:latin typeface="Arial" pitchFamily="34" charset="0"/>
                <a:cs typeface="Arial" pitchFamily="34" charset="0"/>
              </a:rPr>
              <a:t>Exhi</a:t>
            </a:r>
            <a:r>
              <a:rPr lang="es-ES" sz="1800" dirty="0">
                <a:solidFill>
                  <a:schemeClr val="bg1"/>
                </a:solidFill>
                <a:latin typeface="Arial" pitchFamily="34" charset="0"/>
                <a:cs typeface="Arial" pitchFamily="34" charset="0"/>
              </a:rPr>
              <a:t> frío ofrece además sistemas de refrigeración doméstica, comercial, automotriz, industrial, lubricante y limpiadores internos y externos para los sistemas de refrigeración, por ninguna parte se ofrece el servicio de conservantes para alimentos, lo que evidencia las irregularidades que se cometieron en la entrega de divisas a empresas de maletín.</a:t>
            </a:r>
            <a:endParaRPr lang="en-US" sz="1800" dirty="0">
              <a:solidFill>
                <a:schemeClr val="bg1"/>
              </a:solidFill>
              <a:latin typeface="Arial" pitchFamily="34" charset="0"/>
              <a:cs typeface="Arial" pitchFamily="34" charset="0"/>
            </a:endParaRPr>
          </a:p>
          <a:p>
            <a:pPr marL="68580" indent="0" algn="just">
              <a:buNone/>
            </a:pPr>
            <a:endParaRPr lang="en-US" sz="1800" dirty="0">
              <a:solidFill>
                <a:schemeClr val="bg1"/>
              </a:solidFill>
              <a:latin typeface="Arial" pitchFamily="34" charset="0"/>
              <a:cs typeface="Arial" pitchFamily="34" charset="0"/>
            </a:endParaRPr>
          </a:p>
        </p:txBody>
      </p:sp>
      <p:sp>
        <p:nvSpPr>
          <p:cNvPr id="2" name="Title 1"/>
          <p:cNvSpPr>
            <a:spLocks noGrp="1"/>
          </p:cNvSpPr>
          <p:nvPr>
            <p:ph type="title"/>
          </p:nvPr>
        </p:nvSpPr>
        <p:spPr>
          <a:xfrm>
            <a:off x="827584" y="0"/>
            <a:ext cx="7772400" cy="914400"/>
          </a:xfrm>
        </p:spPr>
        <p:txBody>
          <a:bodyPr/>
          <a:lstStyle/>
          <a:p>
            <a:r>
              <a:rPr lang="es-ES" dirty="0" smtClean="0">
                <a:solidFill>
                  <a:schemeClr val="bg1"/>
                </a:solidFill>
                <a:latin typeface="Arial" pitchFamily="34" charset="0"/>
                <a:cs typeface="Arial" pitchFamily="34" charset="0"/>
              </a:rPr>
              <a:t>Caso V</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943468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Xairo Larry Guerero\AppData\Local\Temp\Screenshot_2016-05-03-18-34-01-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9" y="476671"/>
            <a:ext cx="2448271" cy="308895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Xairo Larry Guerero\AppData\Local\Temp\Screenshot_2016-05-03-18-34-19-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3563" y="476671"/>
            <a:ext cx="2448271" cy="307901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Xairo Larry Guerero\AppData\Local\Temp\Screenshot_2016-05-03-18-34-33-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2" y="3620997"/>
            <a:ext cx="2456662" cy="310010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Xairo Larry Guerero\AppData\Local\Temp\Screenshot_2016-05-03-18-35-08-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2160" y="3620997"/>
            <a:ext cx="2482753" cy="3088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479195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descr="C:\Users\Xairo Larry Guerero\AppData\Local\Temp\Screenshot_2016-05-03-18-24-44-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3196" y="260648"/>
            <a:ext cx="6257608" cy="49685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79512" y="5380672"/>
            <a:ext cx="8784976" cy="1477328"/>
          </a:xfrm>
          <a:prstGeom prst="rect">
            <a:avLst/>
          </a:prstGeom>
          <a:noFill/>
        </p:spPr>
        <p:txBody>
          <a:bodyPr wrap="square" rtlCol="0">
            <a:spAutoFit/>
          </a:bodyPr>
          <a:lstStyle/>
          <a:p>
            <a:pPr algn="ctr"/>
            <a:r>
              <a:rPr lang="es-ES" dirty="0" smtClean="0">
                <a:solidFill>
                  <a:schemeClr val="bg1"/>
                </a:solidFill>
                <a:latin typeface="Arial" pitchFamily="34" charset="0"/>
                <a:cs typeface="Arial" pitchFamily="34" charset="0"/>
              </a:rPr>
              <a:t>Con esta empresa importaron 19 bultos y mas de benzoato de sodio un aditivo alimentario utilizado como conservantes. Esta tiene una pagina web www.exhifrio.com</a:t>
            </a:r>
            <a:r>
              <a:rPr lang="es-ES" dirty="0">
                <a:solidFill>
                  <a:schemeClr val="bg1"/>
                </a:solidFill>
                <a:latin typeface="Arial" pitchFamily="34" charset="0"/>
                <a:cs typeface="Arial" pitchFamily="34" charset="0"/>
              </a:rPr>
              <a:t> </a:t>
            </a:r>
            <a:r>
              <a:rPr lang="es-ES" dirty="0" smtClean="0">
                <a:solidFill>
                  <a:schemeClr val="bg1"/>
                </a:solidFill>
                <a:latin typeface="Arial" pitchFamily="34" charset="0"/>
                <a:cs typeface="Arial" pitchFamily="34" charset="0"/>
              </a:rPr>
              <a:t>donde ofrece sistema de refrigeración automotriz, industrial y hasta lubricantes y limpiadores, pero por ningún lado ofrece conservarte de alimentos</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53445735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Xairo Larry Guerero\Pictures\New folder (3)\9b8c1-483184_10151492741894277_322691877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908720"/>
            <a:ext cx="3236590" cy="4314825"/>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C:\Users\Xairo Larry Guerero\Pictures\New folder (3)\244bf-img_324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15272" y="908719"/>
            <a:ext cx="3227090" cy="43148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55576" y="317310"/>
            <a:ext cx="7344816" cy="830997"/>
          </a:xfrm>
          <a:prstGeom prst="rect">
            <a:avLst/>
          </a:prstGeom>
          <a:noFill/>
        </p:spPr>
        <p:txBody>
          <a:bodyPr wrap="square" rtlCol="0">
            <a:spAutoFit/>
          </a:bodyPr>
          <a:lstStyle/>
          <a:p>
            <a:pPr algn="ctr"/>
            <a:r>
              <a:rPr lang="es-ES" sz="2400" dirty="0" smtClean="0">
                <a:solidFill>
                  <a:schemeClr val="bg1"/>
                </a:solidFill>
                <a:latin typeface="Arial" pitchFamily="34" charset="0"/>
                <a:cs typeface="Arial" pitchFamily="34" charset="0"/>
              </a:rPr>
              <a:t>¿Y que ha sido de la vida de este </a:t>
            </a:r>
            <a:r>
              <a:rPr lang="es-ES" sz="2400" dirty="0" err="1" smtClean="0">
                <a:solidFill>
                  <a:schemeClr val="bg1"/>
                </a:solidFill>
                <a:latin typeface="Arial" pitchFamily="34" charset="0"/>
                <a:cs typeface="Arial" pitchFamily="34" charset="0"/>
              </a:rPr>
              <a:t>bolichico</a:t>
            </a:r>
            <a:r>
              <a:rPr lang="es-ES" sz="2400" dirty="0" smtClean="0">
                <a:solidFill>
                  <a:schemeClr val="bg1"/>
                </a:solidFill>
                <a:latin typeface="Arial" pitchFamily="34" charset="0"/>
                <a:cs typeface="Arial" pitchFamily="34" charset="0"/>
              </a:rPr>
              <a:t> Salvador Lairet</a:t>
            </a:r>
            <a:endParaRPr lang="en-US" sz="2400" dirty="0">
              <a:solidFill>
                <a:schemeClr val="bg1"/>
              </a:solidFill>
              <a:latin typeface="Arial" pitchFamily="34" charset="0"/>
              <a:cs typeface="Arial" pitchFamily="34" charset="0"/>
            </a:endParaRPr>
          </a:p>
        </p:txBody>
      </p:sp>
      <p:sp>
        <p:nvSpPr>
          <p:cNvPr id="3" name="TextBox 2"/>
          <p:cNvSpPr txBox="1"/>
          <p:nvPr/>
        </p:nvSpPr>
        <p:spPr>
          <a:xfrm>
            <a:off x="467544" y="5589240"/>
            <a:ext cx="3236590" cy="646331"/>
          </a:xfrm>
          <a:prstGeom prst="rect">
            <a:avLst/>
          </a:prstGeom>
          <a:noFill/>
        </p:spPr>
        <p:txBody>
          <a:bodyPr wrap="square" rtlCol="0">
            <a:spAutoFit/>
          </a:bodyPr>
          <a:lstStyle/>
          <a:p>
            <a:pPr algn="ctr"/>
            <a:r>
              <a:rPr lang="es-ES" dirty="0" smtClean="0">
                <a:solidFill>
                  <a:schemeClr val="bg1"/>
                </a:solidFill>
                <a:latin typeface="Arial" pitchFamily="34" charset="0"/>
                <a:cs typeface="Arial" pitchFamily="34" charset="0"/>
              </a:rPr>
              <a:t>Acompañado de los Dj Tiesto y David </a:t>
            </a:r>
            <a:r>
              <a:rPr lang="es-ES" dirty="0" err="1" smtClean="0">
                <a:solidFill>
                  <a:schemeClr val="bg1"/>
                </a:solidFill>
                <a:latin typeface="Arial" pitchFamily="34" charset="0"/>
                <a:cs typeface="Arial" pitchFamily="34" charset="0"/>
              </a:rPr>
              <a:t>Guetta</a:t>
            </a:r>
            <a:r>
              <a:rPr lang="es-ES" dirty="0" smtClean="0">
                <a:solidFill>
                  <a:schemeClr val="bg1"/>
                </a:solidFill>
                <a:latin typeface="Arial" pitchFamily="34" charset="0"/>
                <a:cs typeface="Arial" pitchFamily="34" charset="0"/>
              </a:rPr>
              <a:t> </a:t>
            </a:r>
            <a:endParaRPr lang="en-US" dirty="0">
              <a:solidFill>
                <a:schemeClr val="bg1"/>
              </a:solidFill>
              <a:latin typeface="Arial" pitchFamily="34" charset="0"/>
              <a:cs typeface="Arial" pitchFamily="34" charset="0"/>
            </a:endParaRPr>
          </a:p>
        </p:txBody>
      </p:sp>
      <p:sp>
        <p:nvSpPr>
          <p:cNvPr id="6" name="TextBox 5"/>
          <p:cNvSpPr txBox="1"/>
          <p:nvPr/>
        </p:nvSpPr>
        <p:spPr>
          <a:xfrm>
            <a:off x="5115272" y="5589240"/>
            <a:ext cx="3236590" cy="646331"/>
          </a:xfrm>
          <a:prstGeom prst="rect">
            <a:avLst/>
          </a:prstGeom>
          <a:noFill/>
        </p:spPr>
        <p:txBody>
          <a:bodyPr wrap="square" rtlCol="0">
            <a:spAutoFit/>
          </a:bodyPr>
          <a:lstStyle/>
          <a:p>
            <a:pPr algn="ctr"/>
            <a:r>
              <a:rPr lang="es-ES" dirty="0" smtClean="0">
                <a:solidFill>
                  <a:schemeClr val="bg1"/>
                </a:solidFill>
                <a:latin typeface="Arial" pitchFamily="34" charset="0"/>
                <a:cs typeface="Arial" pitchFamily="34" charset="0"/>
              </a:rPr>
              <a:t>De fiesta con la famosa Paris Hilton </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847110483"/>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Xairo Larry Guerero\Pictures\New folder (3)\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5948" y="984816"/>
            <a:ext cx="3816424" cy="549670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11560" y="241484"/>
            <a:ext cx="7776864" cy="707886"/>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El lujoso yate de uso personal del antes mencionado Salvador </a:t>
            </a:r>
            <a:r>
              <a:rPr lang="es-ES" sz="2000" b="1" dirty="0" err="1" smtClean="0">
                <a:solidFill>
                  <a:schemeClr val="bg1"/>
                </a:solidFill>
                <a:latin typeface="Arial" pitchFamily="34" charset="0"/>
                <a:cs typeface="Arial" pitchFamily="34" charset="0"/>
              </a:rPr>
              <a:t>Laireth</a:t>
            </a:r>
            <a:r>
              <a:rPr lang="es-ES" sz="2000" b="1" dirty="0" smtClean="0">
                <a:solidFill>
                  <a:schemeClr val="bg1"/>
                </a:solidFill>
                <a:latin typeface="Arial" pitchFamily="34" charset="0"/>
                <a:cs typeface="Arial" pitchFamily="34" charset="0"/>
              </a:rPr>
              <a:t> adquirido gracias a estas empresas de maletín </a:t>
            </a:r>
            <a:endParaRPr lang="en-US" sz="2000" b="1" dirty="0">
              <a:solidFill>
                <a:schemeClr val="bg1"/>
              </a:solidFill>
              <a:latin typeface="Arial" pitchFamily="34" charset="0"/>
              <a:cs typeface="Arial" pitchFamily="34" charset="0"/>
            </a:endParaRPr>
          </a:p>
        </p:txBody>
      </p:sp>
      <p:sp>
        <p:nvSpPr>
          <p:cNvPr id="3" name="TextBox 2"/>
          <p:cNvSpPr txBox="1"/>
          <p:nvPr/>
        </p:nvSpPr>
        <p:spPr>
          <a:xfrm>
            <a:off x="4788024" y="764704"/>
            <a:ext cx="3816424" cy="369332"/>
          </a:xfrm>
          <a:prstGeom prst="rect">
            <a:avLst/>
          </a:prstGeom>
          <a:noFill/>
        </p:spPr>
        <p:txBody>
          <a:bodyPr wrap="square" rtlCol="0">
            <a:spAutoFit/>
          </a:bodyPr>
          <a:lstStyle/>
          <a:p>
            <a:endParaRPr lang="en-US" dirty="0">
              <a:solidFill>
                <a:schemeClr val="bg1"/>
              </a:solidFill>
              <a:latin typeface="Arial" pitchFamily="34" charset="0"/>
              <a:cs typeface="Arial" pitchFamily="34" charset="0"/>
            </a:endParaRPr>
          </a:p>
        </p:txBody>
      </p:sp>
      <p:pic>
        <p:nvPicPr>
          <p:cNvPr id="10244" name="Picture 4" descr="C:\Users\Xairo Larry Guerero\Pictures\New folder (3)\images.jpg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057" y="984816"/>
            <a:ext cx="3528391" cy="54967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711180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Xairo Larry Guerero\Pictures\New folder (3)\3ff35-img_236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1988840"/>
            <a:ext cx="4176464" cy="42210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644008" y="764704"/>
            <a:ext cx="3960440" cy="646331"/>
          </a:xfrm>
          <a:prstGeom prst="rect">
            <a:avLst/>
          </a:prstGeom>
          <a:noFill/>
        </p:spPr>
        <p:txBody>
          <a:bodyPr wrap="square" rtlCol="0">
            <a:spAutoFit/>
          </a:bodyPr>
          <a:lstStyle/>
          <a:p>
            <a:pPr algn="ctr"/>
            <a:r>
              <a:rPr lang="es-ES" dirty="0" smtClean="0">
                <a:solidFill>
                  <a:schemeClr val="bg1"/>
                </a:solidFill>
                <a:latin typeface="Arial" pitchFamily="34" charset="0"/>
                <a:cs typeface="Arial" pitchFamily="34" charset="0"/>
              </a:rPr>
              <a:t>Compartiendo con el rapero  </a:t>
            </a:r>
            <a:r>
              <a:rPr lang="es-ES" dirty="0" err="1" smtClean="0">
                <a:solidFill>
                  <a:schemeClr val="bg1"/>
                </a:solidFill>
                <a:latin typeface="Arial" pitchFamily="34" charset="0"/>
                <a:cs typeface="Arial" pitchFamily="34" charset="0"/>
              </a:rPr>
              <a:t>Puff</a:t>
            </a:r>
            <a:r>
              <a:rPr lang="es-ES" dirty="0" smtClean="0">
                <a:solidFill>
                  <a:schemeClr val="bg1"/>
                </a:solidFill>
                <a:latin typeface="Arial" pitchFamily="34" charset="0"/>
                <a:cs typeface="Arial" pitchFamily="34" charset="0"/>
              </a:rPr>
              <a:t> </a:t>
            </a:r>
            <a:r>
              <a:rPr lang="es-ES" dirty="0" err="1" smtClean="0">
                <a:solidFill>
                  <a:schemeClr val="bg1"/>
                </a:solidFill>
                <a:latin typeface="Arial" pitchFamily="34" charset="0"/>
                <a:cs typeface="Arial" pitchFamily="34" charset="0"/>
              </a:rPr>
              <a:t>Daddy</a:t>
            </a:r>
            <a:r>
              <a:rPr lang="es-ES" dirty="0" smtClean="0">
                <a:solidFill>
                  <a:schemeClr val="bg1"/>
                </a:solidFill>
                <a:latin typeface="Arial" pitchFamily="34" charset="0"/>
                <a:cs typeface="Arial" pitchFamily="34" charset="0"/>
              </a:rPr>
              <a:t> </a:t>
            </a:r>
            <a:endParaRPr lang="en-US" dirty="0">
              <a:solidFill>
                <a:schemeClr val="bg1"/>
              </a:solidFill>
              <a:latin typeface="Arial" pitchFamily="34" charset="0"/>
              <a:cs typeface="Arial" pitchFamily="34" charset="0"/>
            </a:endParaRPr>
          </a:p>
        </p:txBody>
      </p:sp>
      <p:pic>
        <p:nvPicPr>
          <p:cNvPr id="11267" name="Picture 3" descr="C:\Users\Xairo Larry Guerero\Pictures\New folder (3)\índic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6430"/>
          <a:stretch/>
        </p:blipFill>
        <p:spPr bwMode="auto">
          <a:xfrm>
            <a:off x="251520" y="1988840"/>
            <a:ext cx="4176464" cy="424698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71736" y="786457"/>
            <a:ext cx="3960440" cy="646331"/>
          </a:xfrm>
          <a:prstGeom prst="rect">
            <a:avLst/>
          </a:prstGeom>
          <a:noFill/>
        </p:spPr>
        <p:txBody>
          <a:bodyPr wrap="square" rtlCol="0">
            <a:spAutoFit/>
          </a:bodyPr>
          <a:lstStyle/>
          <a:p>
            <a:pPr algn="ctr"/>
            <a:r>
              <a:rPr lang="es-ES" dirty="0" smtClean="0">
                <a:solidFill>
                  <a:schemeClr val="bg1"/>
                </a:solidFill>
                <a:latin typeface="Arial" pitchFamily="34" charset="0"/>
                <a:cs typeface="Arial" pitchFamily="34" charset="0"/>
              </a:rPr>
              <a:t>Salvador Lairet y su socio Román </a:t>
            </a:r>
            <a:r>
              <a:rPr lang="es-ES" dirty="0" err="1" smtClean="0">
                <a:solidFill>
                  <a:schemeClr val="bg1"/>
                </a:solidFill>
                <a:latin typeface="Arial" pitchFamily="34" charset="0"/>
                <a:cs typeface="Arial" pitchFamily="34" charset="0"/>
              </a:rPr>
              <a:t>Zago</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614297126"/>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346507"/>
            <a:ext cx="7848872" cy="6524863"/>
          </a:xfrm>
          <a:prstGeom prst="rect">
            <a:avLst/>
          </a:prstGeom>
          <a:noFill/>
        </p:spPr>
        <p:txBody>
          <a:bodyPr wrap="square" rtlCol="0">
            <a:spAutoFit/>
          </a:bodyPr>
          <a:lstStyle/>
          <a:p>
            <a:r>
              <a:rPr lang="es-ES" sz="2000" b="1" dirty="0">
                <a:solidFill>
                  <a:schemeClr val="bg1"/>
                </a:solidFill>
                <a:latin typeface="Arial" pitchFamily="34" charset="0"/>
                <a:cs typeface="Arial" pitchFamily="34" charset="0"/>
              </a:rPr>
              <a:t>Responsabilidad política</a:t>
            </a:r>
            <a:r>
              <a:rPr lang="es-ES" sz="2000" dirty="0">
                <a:solidFill>
                  <a:schemeClr val="bg1"/>
                </a:solidFill>
                <a:latin typeface="Arial" pitchFamily="34" charset="0"/>
                <a:cs typeface="Arial" pitchFamily="34" charset="0"/>
              </a:rPr>
              <a:t/>
            </a:r>
            <a:br>
              <a:rPr lang="es-ES" sz="2000" dirty="0">
                <a:solidFill>
                  <a:schemeClr val="bg1"/>
                </a:solidFill>
                <a:latin typeface="Arial" pitchFamily="34" charset="0"/>
                <a:cs typeface="Arial" pitchFamily="34" charset="0"/>
              </a:rPr>
            </a:br>
            <a:r>
              <a:rPr lang="es-ES" sz="2000" dirty="0">
                <a:solidFill>
                  <a:schemeClr val="bg1"/>
                </a:solidFill>
                <a:latin typeface="Arial" pitchFamily="34" charset="0"/>
                <a:cs typeface="Arial" pitchFamily="34" charset="0"/>
              </a:rPr>
              <a:t>1.) </a:t>
            </a:r>
            <a:r>
              <a:rPr lang="es-ES" sz="2000" b="1" dirty="0">
                <a:solidFill>
                  <a:schemeClr val="bg1"/>
                </a:solidFill>
                <a:latin typeface="Arial" pitchFamily="34" charset="0"/>
                <a:cs typeface="Arial" pitchFamily="34" charset="0"/>
              </a:rPr>
              <a:t>General Manuel Barroso,</a:t>
            </a:r>
            <a:r>
              <a:rPr lang="es-ES" sz="2000" dirty="0">
                <a:solidFill>
                  <a:schemeClr val="bg1"/>
                </a:solidFill>
                <a:latin typeface="Arial" pitchFamily="34" charset="0"/>
                <a:cs typeface="Arial" pitchFamily="34" charset="0"/>
              </a:rPr>
              <a:t> ex presidente de la extinta Comisión de Administración de Divisas, por sus siglas en español CADIVI.</a:t>
            </a:r>
            <a:br>
              <a:rPr lang="es-ES" sz="2000" dirty="0">
                <a:solidFill>
                  <a:schemeClr val="bg1"/>
                </a:solidFill>
                <a:latin typeface="Arial" pitchFamily="34" charset="0"/>
                <a:cs typeface="Arial" pitchFamily="34" charset="0"/>
              </a:rPr>
            </a:br>
            <a:r>
              <a:rPr lang="es-ES" sz="2000" b="1" dirty="0">
                <a:solidFill>
                  <a:schemeClr val="bg1"/>
                </a:solidFill>
                <a:latin typeface="Arial" pitchFamily="34" charset="0"/>
                <a:cs typeface="Arial" pitchFamily="34" charset="0"/>
              </a:rPr>
              <a:t>Corrupción en Cadivi a través de la importación bancaria.</a:t>
            </a:r>
            <a:endParaRPr lang="en-US" sz="2000" dirty="0">
              <a:solidFill>
                <a:schemeClr val="bg1"/>
              </a:solidFill>
              <a:latin typeface="Arial" pitchFamily="34" charset="0"/>
              <a:cs typeface="Arial" pitchFamily="34" charset="0"/>
            </a:endParaRPr>
          </a:p>
          <a:p>
            <a:r>
              <a:rPr lang="es-ES" sz="2000" b="1" dirty="0">
                <a:solidFill>
                  <a:schemeClr val="bg1"/>
                </a:solidFill>
                <a:latin typeface="Arial" pitchFamily="34" charset="0"/>
                <a:cs typeface="Arial" pitchFamily="34" charset="0"/>
              </a:rPr>
              <a:t>Responsabilidad política</a:t>
            </a:r>
            <a:r>
              <a:rPr lang="es-ES" sz="2000" dirty="0">
                <a:solidFill>
                  <a:schemeClr val="bg1"/>
                </a:solidFill>
                <a:latin typeface="Arial" pitchFamily="34" charset="0"/>
                <a:cs typeface="Arial" pitchFamily="34" charset="0"/>
              </a:rPr>
              <a:t/>
            </a:r>
            <a:br>
              <a:rPr lang="es-ES" sz="2000" dirty="0">
                <a:solidFill>
                  <a:schemeClr val="bg1"/>
                </a:solidFill>
                <a:latin typeface="Arial" pitchFamily="34" charset="0"/>
                <a:cs typeface="Arial" pitchFamily="34" charset="0"/>
              </a:rPr>
            </a:br>
            <a:r>
              <a:rPr lang="es-ES" sz="2000" dirty="0">
                <a:solidFill>
                  <a:schemeClr val="bg1"/>
                </a:solidFill>
                <a:latin typeface="Arial" pitchFamily="34" charset="0"/>
                <a:cs typeface="Arial" pitchFamily="34" charset="0"/>
              </a:rPr>
              <a:t>1.) </a:t>
            </a:r>
            <a:r>
              <a:rPr lang="es-ES" sz="2000" b="1" dirty="0">
                <a:solidFill>
                  <a:schemeClr val="bg1"/>
                </a:solidFill>
                <a:latin typeface="Arial" pitchFamily="34" charset="0"/>
                <a:cs typeface="Arial" pitchFamily="34" charset="0"/>
              </a:rPr>
              <a:t>General Manuel Barroso,</a:t>
            </a:r>
            <a:r>
              <a:rPr lang="es-ES" sz="2000" dirty="0">
                <a:solidFill>
                  <a:schemeClr val="bg1"/>
                </a:solidFill>
                <a:latin typeface="Arial" pitchFamily="34" charset="0"/>
                <a:cs typeface="Arial" pitchFamily="34" charset="0"/>
              </a:rPr>
              <a:t> ex presidente de la extinta Comisión de Administración de Divisas, por sus siglas en español CADIVI.</a:t>
            </a:r>
            <a:endParaRPr lang="en-US" sz="2000" dirty="0">
              <a:solidFill>
                <a:schemeClr val="bg1"/>
              </a:solidFill>
              <a:latin typeface="Arial" pitchFamily="34" charset="0"/>
              <a:cs typeface="Arial" pitchFamily="34" charset="0"/>
            </a:endParaRPr>
          </a:p>
          <a:p>
            <a:r>
              <a:rPr lang="es-ES" sz="2000" b="1" dirty="0">
                <a:solidFill>
                  <a:schemeClr val="bg1"/>
                </a:solidFill>
                <a:latin typeface="Arial" pitchFamily="34" charset="0"/>
                <a:cs typeface="Arial" pitchFamily="34" charset="0"/>
              </a:rPr>
              <a:t>Responsabilidad civil de los hechos:</a:t>
            </a:r>
            <a:r>
              <a:rPr lang="es-ES" sz="2000" dirty="0">
                <a:solidFill>
                  <a:schemeClr val="bg1"/>
                </a:solidFill>
                <a:latin typeface="Arial" pitchFamily="34" charset="0"/>
                <a:cs typeface="Arial" pitchFamily="34" charset="0"/>
              </a:rPr>
              <a:t/>
            </a:r>
            <a:br>
              <a:rPr lang="es-ES" sz="2000" dirty="0">
                <a:solidFill>
                  <a:schemeClr val="bg1"/>
                </a:solidFill>
                <a:latin typeface="Arial" pitchFamily="34" charset="0"/>
                <a:cs typeface="Arial" pitchFamily="34" charset="0"/>
              </a:rPr>
            </a:br>
            <a:r>
              <a:rPr lang="es-ES" sz="2000" dirty="0">
                <a:solidFill>
                  <a:schemeClr val="bg1"/>
                </a:solidFill>
                <a:latin typeface="Arial" pitchFamily="34" charset="0"/>
                <a:cs typeface="Arial" pitchFamily="34" charset="0"/>
              </a:rPr>
              <a:t>1.) </a:t>
            </a:r>
            <a:r>
              <a:rPr lang="es-ES" sz="2000" b="1" dirty="0" err="1">
                <a:solidFill>
                  <a:schemeClr val="bg1"/>
                </a:solidFill>
                <a:latin typeface="Arial" pitchFamily="34" charset="0"/>
                <a:cs typeface="Arial" pitchFamily="34" charset="0"/>
              </a:rPr>
              <a:t>Fabrizio</a:t>
            </a:r>
            <a:r>
              <a:rPr lang="es-ES" sz="2000" b="1" dirty="0">
                <a:solidFill>
                  <a:schemeClr val="bg1"/>
                </a:solidFill>
                <a:latin typeface="Arial" pitchFamily="34" charset="0"/>
                <a:cs typeface="Arial" pitchFamily="34" charset="0"/>
              </a:rPr>
              <a:t> Mendoza</a:t>
            </a:r>
            <a:r>
              <a:rPr lang="es-ES" sz="2000" dirty="0">
                <a:solidFill>
                  <a:schemeClr val="bg1"/>
                </a:solidFill>
                <a:latin typeface="Arial" pitchFamily="34" charset="0"/>
                <a:cs typeface="Arial" pitchFamily="34" charset="0"/>
              </a:rPr>
              <a:t> (Empresario)</a:t>
            </a:r>
            <a:br>
              <a:rPr lang="es-ES" sz="2000" dirty="0">
                <a:solidFill>
                  <a:schemeClr val="bg1"/>
                </a:solidFill>
                <a:latin typeface="Arial" pitchFamily="34" charset="0"/>
                <a:cs typeface="Arial" pitchFamily="34" charset="0"/>
              </a:rPr>
            </a:br>
            <a:r>
              <a:rPr lang="es-ES" sz="2000" dirty="0">
                <a:solidFill>
                  <a:schemeClr val="bg1"/>
                </a:solidFill>
                <a:latin typeface="Arial" pitchFamily="34" charset="0"/>
                <a:cs typeface="Arial" pitchFamily="34" charset="0"/>
              </a:rPr>
              <a:t>2.) </a:t>
            </a:r>
            <a:r>
              <a:rPr lang="es-ES" sz="2000" b="1" dirty="0">
                <a:solidFill>
                  <a:schemeClr val="bg1"/>
                </a:solidFill>
                <a:latin typeface="Arial" pitchFamily="34" charset="0"/>
                <a:cs typeface="Arial" pitchFamily="34" charset="0"/>
              </a:rPr>
              <a:t>Salvador Lairet</a:t>
            </a:r>
            <a:r>
              <a:rPr lang="es-ES" sz="2000" dirty="0">
                <a:solidFill>
                  <a:schemeClr val="bg1"/>
                </a:solidFill>
                <a:latin typeface="Arial" pitchFamily="34" charset="0"/>
                <a:cs typeface="Arial" pitchFamily="34" charset="0"/>
              </a:rPr>
              <a:t> (Empresario)</a:t>
            </a:r>
            <a:br>
              <a:rPr lang="es-ES" sz="2000" dirty="0">
                <a:solidFill>
                  <a:schemeClr val="bg1"/>
                </a:solidFill>
                <a:latin typeface="Arial" pitchFamily="34" charset="0"/>
                <a:cs typeface="Arial" pitchFamily="34" charset="0"/>
              </a:rPr>
            </a:br>
            <a:r>
              <a:rPr lang="es-ES" sz="2000" dirty="0">
                <a:solidFill>
                  <a:schemeClr val="bg1"/>
                </a:solidFill>
                <a:latin typeface="Arial" pitchFamily="34" charset="0"/>
                <a:cs typeface="Arial" pitchFamily="34" charset="0"/>
              </a:rPr>
              <a:t>3.) </a:t>
            </a:r>
            <a:r>
              <a:rPr lang="es-ES" sz="2000" b="1" dirty="0">
                <a:solidFill>
                  <a:schemeClr val="bg1"/>
                </a:solidFill>
                <a:latin typeface="Arial" pitchFamily="34" charset="0"/>
                <a:cs typeface="Arial" pitchFamily="34" charset="0"/>
              </a:rPr>
              <a:t>Álvaro Pulido </a:t>
            </a:r>
            <a:r>
              <a:rPr lang="es-ES" sz="2000" dirty="0">
                <a:solidFill>
                  <a:schemeClr val="bg1"/>
                </a:solidFill>
                <a:latin typeface="Arial" pitchFamily="34" charset="0"/>
                <a:cs typeface="Arial" pitchFamily="34" charset="0"/>
              </a:rPr>
              <a:t>(Sobrino de la senadora Piedad </a:t>
            </a:r>
            <a:r>
              <a:rPr lang="es-ES" sz="2000" dirty="0" err="1">
                <a:solidFill>
                  <a:schemeClr val="bg1"/>
                </a:solidFill>
                <a:latin typeface="Arial" pitchFamily="34" charset="0"/>
                <a:cs typeface="Arial" pitchFamily="34" charset="0"/>
              </a:rPr>
              <a:t>Cordoba</a:t>
            </a:r>
            <a:r>
              <a:rPr lang="es-ES" sz="2000" dirty="0">
                <a:solidFill>
                  <a:schemeClr val="bg1"/>
                </a:solidFill>
                <a:latin typeface="Arial" pitchFamily="34" charset="0"/>
                <a:cs typeface="Arial" pitchFamily="34" charset="0"/>
              </a:rPr>
              <a:t>)</a:t>
            </a:r>
            <a:br>
              <a:rPr lang="es-ES" sz="2000" dirty="0">
                <a:solidFill>
                  <a:schemeClr val="bg1"/>
                </a:solidFill>
                <a:latin typeface="Arial" pitchFamily="34" charset="0"/>
                <a:cs typeface="Arial" pitchFamily="34" charset="0"/>
              </a:rPr>
            </a:br>
            <a:r>
              <a:rPr lang="es-ES" sz="2000" dirty="0">
                <a:solidFill>
                  <a:schemeClr val="bg1"/>
                </a:solidFill>
                <a:latin typeface="Arial" pitchFamily="34" charset="0"/>
                <a:cs typeface="Arial" pitchFamily="34" charset="0"/>
              </a:rPr>
              <a:t>4.) </a:t>
            </a:r>
            <a:r>
              <a:rPr lang="es-ES" sz="2000" b="1" dirty="0">
                <a:solidFill>
                  <a:schemeClr val="bg1"/>
                </a:solidFill>
                <a:latin typeface="Arial" pitchFamily="34" charset="0"/>
                <a:cs typeface="Arial" pitchFamily="34" charset="0"/>
              </a:rPr>
              <a:t>Alejandro </a:t>
            </a:r>
            <a:r>
              <a:rPr lang="es-ES" sz="2000" b="1" dirty="0" err="1">
                <a:solidFill>
                  <a:schemeClr val="bg1"/>
                </a:solidFill>
                <a:latin typeface="Arial" pitchFamily="34" charset="0"/>
                <a:cs typeface="Arial" pitchFamily="34" charset="0"/>
              </a:rPr>
              <a:t>Berrizbeitia</a:t>
            </a:r>
            <a:r>
              <a:rPr lang="es-ES" sz="2000" dirty="0">
                <a:solidFill>
                  <a:schemeClr val="bg1"/>
                </a:solidFill>
                <a:latin typeface="Arial" pitchFamily="34" charset="0"/>
                <a:cs typeface="Arial" pitchFamily="34" charset="0"/>
              </a:rPr>
              <a:t> (Empresario)</a:t>
            </a:r>
            <a:br>
              <a:rPr lang="es-ES" sz="2000" dirty="0">
                <a:solidFill>
                  <a:schemeClr val="bg1"/>
                </a:solidFill>
                <a:latin typeface="Arial" pitchFamily="34" charset="0"/>
                <a:cs typeface="Arial" pitchFamily="34" charset="0"/>
              </a:rPr>
            </a:br>
            <a:r>
              <a:rPr lang="es-ES" sz="2000" dirty="0">
                <a:solidFill>
                  <a:schemeClr val="bg1"/>
                </a:solidFill>
                <a:latin typeface="Arial" pitchFamily="34" charset="0"/>
                <a:cs typeface="Arial" pitchFamily="34" charset="0"/>
              </a:rPr>
              <a:t>5) </a:t>
            </a:r>
            <a:r>
              <a:rPr lang="es-ES" sz="2000" b="1" dirty="0">
                <a:solidFill>
                  <a:schemeClr val="bg1"/>
                </a:solidFill>
                <a:latin typeface="Arial" pitchFamily="34" charset="0"/>
                <a:cs typeface="Arial" pitchFamily="34" charset="0"/>
              </a:rPr>
              <a:t>Alex </a:t>
            </a:r>
            <a:r>
              <a:rPr lang="es-ES" sz="2000" b="1" dirty="0" err="1">
                <a:solidFill>
                  <a:schemeClr val="bg1"/>
                </a:solidFill>
                <a:latin typeface="Arial" pitchFamily="34" charset="0"/>
                <a:cs typeface="Arial" pitchFamily="34" charset="0"/>
              </a:rPr>
              <a:t>Saab</a:t>
            </a:r>
            <a:r>
              <a:rPr lang="es-ES" sz="2000" b="1" dirty="0">
                <a:solidFill>
                  <a:schemeClr val="bg1"/>
                </a:solidFill>
                <a:latin typeface="Arial" pitchFamily="34" charset="0"/>
                <a:cs typeface="Arial" pitchFamily="34" charset="0"/>
              </a:rPr>
              <a:t> </a:t>
            </a:r>
            <a:r>
              <a:rPr lang="es-ES" sz="2000" dirty="0">
                <a:solidFill>
                  <a:schemeClr val="bg1"/>
                </a:solidFill>
                <a:latin typeface="Arial" pitchFamily="34" charset="0"/>
                <a:cs typeface="Arial" pitchFamily="34" charset="0"/>
              </a:rPr>
              <a:t>(Representante de la empresa colombiana FONDO GLOBAL)</a:t>
            </a:r>
            <a:br>
              <a:rPr lang="es-ES" sz="2000" dirty="0">
                <a:solidFill>
                  <a:schemeClr val="bg1"/>
                </a:solidFill>
                <a:latin typeface="Arial" pitchFamily="34" charset="0"/>
                <a:cs typeface="Arial" pitchFamily="34" charset="0"/>
              </a:rPr>
            </a:br>
            <a:r>
              <a:rPr lang="es-ES" sz="2000" dirty="0">
                <a:solidFill>
                  <a:schemeClr val="bg1"/>
                </a:solidFill>
                <a:latin typeface="Arial" pitchFamily="34" charset="0"/>
                <a:cs typeface="Arial" pitchFamily="34" charset="0"/>
              </a:rPr>
              <a:t>6)</a:t>
            </a:r>
            <a:r>
              <a:rPr lang="es-ES" sz="2000" b="1" dirty="0">
                <a:solidFill>
                  <a:schemeClr val="bg1"/>
                </a:solidFill>
                <a:latin typeface="Arial" pitchFamily="34" charset="0"/>
                <a:cs typeface="Arial" pitchFamily="34" charset="0"/>
              </a:rPr>
              <a:t>German Carreño</a:t>
            </a:r>
            <a:r>
              <a:rPr lang="es-ES" sz="2000" dirty="0">
                <a:solidFill>
                  <a:schemeClr val="bg1"/>
                </a:solidFill>
                <a:latin typeface="Arial" pitchFamily="34" charset="0"/>
                <a:cs typeface="Arial" pitchFamily="34" charset="0"/>
              </a:rPr>
              <a:t>.</a:t>
            </a:r>
            <a:br>
              <a:rPr lang="es-ES" sz="2000" dirty="0">
                <a:solidFill>
                  <a:schemeClr val="bg1"/>
                </a:solidFill>
                <a:latin typeface="Arial" pitchFamily="34" charset="0"/>
                <a:cs typeface="Arial" pitchFamily="34" charset="0"/>
              </a:rPr>
            </a:br>
            <a:r>
              <a:rPr lang="es-ES" sz="2000" dirty="0">
                <a:solidFill>
                  <a:schemeClr val="bg1"/>
                </a:solidFill>
                <a:latin typeface="Arial" pitchFamily="34" charset="0"/>
                <a:cs typeface="Arial" pitchFamily="34" charset="0"/>
              </a:rPr>
              <a:t>7) </a:t>
            </a:r>
            <a:r>
              <a:rPr lang="es-ES" sz="2000" b="1" dirty="0" err="1">
                <a:solidFill>
                  <a:schemeClr val="bg1"/>
                </a:solidFill>
                <a:latin typeface="Arial" pitchFamily="34" charset="0"/>
                <a:cs typeface="Arial" pitchFamily="34" charset="0"/>
              </a:rPr>
              <a:t>Jonatan</a:t>
            </a:r>
            <a:r>
              <a:rPr lang="es-ES" sz="2000" b="1" dirty="0">
                <a:solidFill>
                  <a:schemeClr val="bg1"/>
                </a:solidFill>
                <a:latin typeface="Arial" pitchFamily="34" charset="0"/>
                <a:cs typeface="Arial" pitchFamily="34" charset="0"/>
              </a:rPr>
              <a:t> </a:t>
            </a:r>
            <a:r>
              <a:rPr lang="es-ES" sz="2000" b="1" dirty="0" err="1">
                <a:solidFill>
                  <a:schemeClr val="bg1"/>
                </a:solidFill>
                <a:latin typeface="Arial" pitchFamily="34" charset="0"/>
                <a:cs typeface="Arial" pitchFamily="34" charset="0"/>
              </a:rPr>
              <a:t>Sanchéz</a:t>
            </a:r>
            <a:r>
              <a:rPr lang="es-ES" sz="2000" dirty="0">
                <a:solidFill>
                  <a:schemeClr val="bg1"/>
                </a:solidFill>
                <a:latin typeface="Arial" pitchFamily="34" charset="0"/>
                <a:cs typeface="Arial" pitchFamily="34" charset="0"/>
              </a:rPr>
              <a:t> (Esposo de la </a:t>
            </a:r>
            <a:r>
              <a:rPr lang="es-ES" sz="2000" dirty="0" err="1">
                <a:solidFill>
                  <a:schemeClr val="bg1"/>
                </a:solidFill>
                <a:latin typeface="Arial" pitchFamily="34" charset="0"/>
                <a:cs typeface="Arial" pitchFamily="34" charset="0"/>
              </a:rPr>
              <a:t>excónsul</a:t>
            </a:r>
            <a:r>
              <a:rPr lang="es-ES" sz="2000" dirty="0">
                <a:solidFill>
                  <a:schemeClr val="bg1"/>
                </a:solidFill>
                <a:latin typeface="Arial" pitchFamily="34" charset="0"/>
                <a:cs typeface="Arial" pitchFamily="34" charset="0"/>
              </a:rPr>
              <a:t> en Montreal)</a:t>
            </a:r>
            <a:endParaRPr lang="en-US" sz="2000" dirty="0">
              <a:solidFill>
                <a:schemeClr val="bg1"/>
              </a:solidFill>
              <a:latin typeface="Arial" pitchFamily="34" charset="0"/>
              <a:cs typeface="Arial" pitchFamily="34" charset="0"/>
            </a:endParaRPr>
          </a:p>
          <a:p>
            <a:r>
              <a:rPr lang="es-ES" sz="2000" b="1" dirty="0">
                <a:solidFill>
                  <a:schemeClr val="bg1"/>
                </a:solidFill>
                <a:latin typeface="Arial" pitchFamily="34" charset="0"/>
                <a:cs typeface="Arial" pitchFamily="34" charset="0"/>
              </a:rPr>
              <a:t>Del Centro de Operaciones</a:t>
            </a:r>
            <a:r>
              <a:rPr lang="es-ES" sz="2000" dirty="0">
                <a:solidFill>
                  <a:schemeClr val="bg1"/>
                </a:solidFill>
                <a:latin typeface="Arial" pitchFamily="34" charset="0"/>
                <a:cs typeface="Arial" pitchFamily="34" charset="0"/>
              </a:rPr>
              <a:t/>
            </a:r>
            <a:br>
              <a:rPr lang="es-ES" sz="2000" dirty="0">
                <a:solidFill>
                  <a:schemeClr val="bg1"/>
                </a:solidFill>
                <a:latin typeface="Arial" pitchFamily="34" charset="0"/>
                <a:cs typeface="Arial" pitchFamily="34" charset="0"/>
              </a:rPr>
            </a:br>
            <a:r>
              <a:rPr lang="es-ES" sz="2000" dirty="0">
                <a:solidFill>
                  <a:schemeClr val="bg1"/>
                </a:solidFill>
                <a:latin typeface="Arial" pitchFamily="34" charset="0"/>
                <a:cs typeface="Arial" pitchFamily="34" charset="0"/>
              </a:rPr>
              <a:t>Venezuela: Centro Comercial Ciudad Tamanaco, (C. C. C. T.), torre B, en los pisos 4 y 5, Caracas, bajo la representación de </a:t>
            </a:r>
            <a:r>
              <a:rPr lang="es-ES" sz="2000" dirty="0" err="1">
                <a:solidFill>
                  <a:schemeClr val="bg1"/>
                </a:solidFill>
                <a:latin typeface="Arial" pitchFamily="34" charset="0"/>
                <a:cs typeface="Arial" pitchFamily="34" charset="0"/>
              </a:rPr>
              <a:t>Fabrizio</a:t>
            </a:r>
            <a:r>
              <a:rPr lang="es-ES" sz="2000" dirty="0">
                <a:solidFill>
                  <a:schemeClr val="bg1"/>
                </a:solidFill>
                <a:latin typeface="Arial" pitchFamily="34" charset="0"/>
                <a:cs typeface="Arial" pitchFamily="34" charset="0"/>
              </a:rPr>
              <a:t> Mendoza y un primo de Lairet.</a:t>
            </a:r>
            <a:endParaRPr lang="en-US" sz="2000" dirty="0">
              <a:solidFill>
                <a:schemeClr val="bg1"/>
              </a:solidFill>
              <a:latin typeface="Arial" pitchFamily="34" charset="0"/>
              <a:cs typeface="Arial" pitchFamily="34" charset="0"/>
            </a:endParaRPr>
          </a:p>
          <a:p>
            <a:endParaRPr lang="en-US" sz="2000" dirty="0"/>
          </a:p>
        </p:txBody>
      </p:sp>
    </p:spTree>
    <p:extLst>
      <p:ext uri="{BB962C8B-B14F-4D97-AF65-F5344CB8AC3E}">
        <p14:creationId xmlns:p14="http://schemas.microsoft.com/office/powerpoint/2010/main" xmlns="" val="2581105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13384"/>
            <a:ext cx="8136904" cy="5544616"/>
          </a:xfrm>
        </p:spPr>
        <p:txBody>
          <a:bodyPr>
            <a:noAutofit/>
          </a:bodyPr>
          <a:lstStyle/>
          <a:p>
            <a:pPr marL="18288" indent="0" algn="just">
              <a:buNone/>
            </a:pPr>
            <a:r>
              <a:rPr lang="es-ES" sz="1800" dirty="0">
                <a:solidFill>
                  <a:schemeClr val="bg1"/>
                </a:solidFill>
                <a:latin typeface="Arial" pitchFamily="34" charset="0"/>
                <a:cs typeface="Arial" pitchFamily="34" charset="0"/>
              </a:rPr>
              <a:t>En febrero de 2012 la </a:t>
            </a:r>
            <a:r>
              <a:rPr lang="es-ES" sz="1800" b="1" dirty="0">
                <a:solidFill>
                  <a:schemeClr val="bg1"/>
                </a:solidFill>
                <a:latin typeface="Arial" pitchFamily="34" charset="0"/>
                <a:cs typeface="Arial" pitchFamily="34" charset="0"/>
              </a:rPr>
              <a:t>empresa </a:t>
            </a:r>
            <a:r>
              <a:rPr lang="es-ES" sz="1800" b="1" dirty="0" smtClean="0">
                <a:solidFill>
                  <a:schemeClr val="bg1"/>
                </a:solidFill>
                <a:latin typeface="Arial" pitchFamily="34" charset="0"/>
                <a:cs typeface="Arial" pitchFamily="34" charset="0"/>
              </a:rPr>
              <a:t>Radio y </a:t>
            </a:r>
            <a:r>
              <a:rPr lang="es-ES" sz="1800" b="1" dirty="0">
                <a:solidFill>
                  <a:schemeClr val="bg1"/>
                </a:solidFill>
                <a:latin typeface="Arial" pitchFamily="34" charset="0"/>
                <a:cs typeface="Arial" pitchFamily="34" charset="0"/>
              </a:rPr>
              <a:t>Comunicaciones TELOCALIZA1 C.A, RIJ: J-30418335-6</a:t>
            </a:r>
            <a:r>
              <a:rPr lang="es-ES" sz="1800" dirty="0">
                <a:solidFill>
                  <a:schemeClr val="bg1"/>
                </a:solidFill>
                <a:latin typeface="Arial" pitchFamily="34" charset="0"/>
                <a:cs typeface="Arial" pitchFamily="34" charset="0"/>
              </a:rPr>
              <a:t> solicita dólares </a:t>
            </a:r>
            <a:r>
              <a:rPr lang="es-ES" sz="1800" dirty="0" smtClean="0">
                <a:solidFill>
                  <a:schemeClr val="bg1"/>
                </a:solidFill>
                <a:latin typeface="Arial" pitchFamily="34" charset="0"/>
                <a:cs typeface="Arial" pitchFamily="34" charset="0"/>
              </a:rPr>
              <a:t>para traer </a:t>
            </a:r>
            <a:r>
              <a:rPr lang="es-ES" sz="1800" dirty="0">
                <a:solidFill>
                  <a:schemeClr val="bg1"/>
                </a:solidFill>
                <a:latin typeface="Arial" pitchFamily="34" charset="0"/>
                <a:cs typeface="Arial" pitchFamily="34" charset="0"/>
              </a:rPr>
              <a:t>Sulfato de </a:t>
            </a:r>
            <a:r>
              <a:rPr lang="es-ES" sz="1800" b="1" dirty="0">
                <a:solidFill>
                  <a:schemeClr val="bg1"/>
                </a:solidFill>
                <a:latin typeface="Arial" pitchFamily="34" charset="0"/>
                <a:cs typeface="Arial" pitchFamily="34" charset="0"/>
              </a:rPr>
              <a:t>SODIO</a:t>
            </a:r>
            <a:r>
              <a:rPr lang="es-ES" sz="1800" dirty="0">
                <a:solidFill>
                  <a:schemeClr val="bg1"/>
                </a:solidFill>
                <a:latin typeface="Arial" pitchFamily="34" charset="0"/>
                <a:cs typeface="Arial" pitchFamily="34" charset="0"/>
              </a:rPr>
              <a:t>, siendo que, la </a:t>
            </a:r>
            <a:r>
              <a:rPr lang="es-ES" sz="1800" dirty="0" smtClean="0">
                <a:solidFill>
                  <a:schemeClr val="bg1"/>
                </a:solidFill>
                <a:latin typeface="Arial" pitchFamily="34" charset="0"/>
                <a:cs typeface="Arial" pitchFamily="34" charset="0"/>
              </a:rPr>
              <a:t>empresa es </a:t>
            </a:r>
            <a:r>
              <a:rPr lang="es-ES" sz="1800" dirty="0">
                <a:solidFill>
                  <a:schemeClr val="bg1"/>
                </a:solidFill>
                <a:latin typeface="Arial" pitchFamily="34" charset="0"/>
                <a:cs typeface="Arial" pitchFamily="34" charset="0"/>
              </a:rPr>
              <a:t>de Telecomunicaciones. Sin embargo, los dueños de </a:t>
            </a:r>
            <a:r>
              <a:rPr lang="es-ES" sz="1800" b="1" dirty="0">
                <a:solidFill>
                  <a:schemeClr val="bg1"/>
                </a:solidFill>
                <a:latin typeface="Arial" pitchFamily="34" charset="0"/>
                <a:cs typeface="Arial" pitchFamily="34" charset="0"/>
              </a:rPr>
              <a:t>ECUASINSUMOS S.A , RUC número 0992296593001</a:t>
            </a:r>
            <a:r>
              <a:rPr lang="es-ES" sz="1800" dirty="0">
                <a:solidFill>
                  <a:schemeClr val="bg1"/>
                </a:solidFill>
                <a:latin typeface="Arial" pitchFamily="34" charset="0"/>
                <a:cs typeface="Arial" pitchFamily="34" charset="0"/>
              </a:rPr>
              <a:t>, constituida en Ecuador , a través de relacionados directos o indirectos identificados con responsabilidades </a:t>
            </a:r>
            <a:r>
              <a:rPr lang="es-ES" sz="1800" dirty="0" smtClean="0">
                <a:solidFill>
                  <a:schemeClr val="bg1"/>
                </a:solidFill>
                <a:latin typeface="Arial" pitchFamily="34" charset="0"/>
                <a:cs typeface="Arial" pitchFamily="34" charset="0"/>
              </a:rPr>
              <a:t>civiles:</a:t>
            </a:r>
          </a:p>
          <a:p>
            <a:pPr marL="18288" indent="0" algn="just">
              <a:buNone/>
            </a:pPr>
            <a:endParaRPr lang="es-ES" sz="1800" dirty="0" smtClean="0">
              <a:solidFill>
                <a:schemeClr val="bg1"/>
              </a:solidFill>
              <a:latin typeface="Arial" pitchFamily="34" charset="0"/>
              <a:cs typeface="Arial" pitchFamily="34" charset="0"/>
            </a:endParaRPr>
          </a:p>
          <a:p>
            <a:pPr marL="18288" indent="0" algn="just">
              <a:buNone/>
            </a:pPr>
            <a:r>
              <a:rPr lang="es-ES" sz="1800" b="1" dirty="0" smtClean="0">
                <a:solidFill>
                  <a:schemeClr val="bg1"/>
                </a:solidFill>
                <a:latin typeface="Arial" pitchFamily="34" charset="0"/>
                <a:cs typeface="Arial" pitchFamily="34" charset="0"/>
              </a:rPr>
              <a:t>1</a:t>
            </a:r>
            <a:r>
              <a:rPr lang="es-ES" sz="1800" b="1" dirty="0">
                <a:solidFill>
                  <a:schemeClr val="bg1"/>
                </a:solidFill>
                <a:latin typeface="Arial" pitchFamily="34" charset="0"/>
                <a:cs typeface="Arial" pitchFamily="34" charset="0"/>
              </a:rPr>
              <a:t>.) </a:t>
            </a:r>
            <a:r>
              <a:rPr lang="es-ES" sz="1800" b="1" dirty="0" err="1">
                <a:solidFill>
                  <a:schemeClr val="bg1"/>
                </a:solidFill>
                <a:latin typeface="Arial" pitchFamily="34" charset="0"/>
                <a:cs typeface="Arial" pitchFamily="34" charset="0"/>
              </a:rPr>
              <a:t>Fabrizio</a:t>
            </a:r>
            <a:r>
              <a:rPr lang="es-ES" sz="1800" b="1" dirty="0">
                <a:solidFill>
                  <a:schemeClr val="bg1"/>
                </a:solidFill>
                <a:latin typeface="Arial" pitchFamily="34" charset="0"/>
                <a:cs typeface="Arial" pitchFamily="34" charset="0"/>
              </a:rPr>
              <a:t> </a:t>
            </a:r>
            <a:r>
              <a:rPr lang="es-ES" sz="1800" b="1" dirty="0" smtClean="0">
                <a:solidFill>
                  <a:schemeClr val="bg1"/>
                </a:solidFill>
                <a:latin typeface="Arial" pitchFamily="34" charset="0"/>
                <a:cs typeface="Arial" pitchFamily="34" charset="0"/>
              </a:rPr>
              <a:t>Mendoza </a:t>
            </a:r>
          </a:p>
          <a:p>
            <a:pPr marL="18288" indent="0" algn="just">
              <a:buNone/>
            </a:pPr>
            <a:endParaRPr lang="es-ES" sz="1800" b="1" dirty="0" smtClean="0">
              <a:solidFill>
                <a:schemeClr val="bg1"/>
              </a:solidFill>
              <a:latin typeface="Arial" pitchFamily="34" charset="0"/>
              <a:cs typeface="Arial" pitchFamily="34" charset="0"/>
            </a:endParaRPr>
          </a:p>
          <a:p>
            <a:pPr marL="18288" indent="0" algn="just">
              <a:buNone/>
            </a:pPr>
            <a:r>
              <a:rPr lang="es-ES" sz="1800" b="1" dirty="0" smtClean="0">
                <a:solidFill>
                  <a:schemeClr val="bg1"/>
                </a:solidFill>
                <a:latin typeface="Arial" pitchFamily="34" charset="0"/>
                <a:cs typeface="Arial" pitchFamily="34" charset="0"/>
              </a:rPr>
              <a:t>2</a:t>
            </a:r>
            <a:r>
              <a:rPr lang="es-ES" sz="1800" b="1" dirty="0">
                <a:solidFill>
                  <a:schemeClr val="bg1"/>
                </a:solidFill>
                <a:latin typeface="Arial" pitchFamily="34" charset="0"/>
                <a:cs typeface="Arial" pitchFamily="34" charset="0"/>
              </a:rPr>
              <a:t>.) Salvador Lairet</a:t>
            </a:r>
            <a:r>
              <a:rPr lang="es-ES" sz="1800" b="1" dirty="0" smtClean="0">
                <a:solidFill>
                  <a:schemeClr val="bg1"/>
                </a:solidFill>
                <a:latin typeface="Arial" pitchFamily="34" charset="0"/>
                <a:cs typeface="Arial" pitchFamily="34" charset="0"/>
              </a:rPr>
              <a:t>. </a:t>
            </a:r>
          </a:p>
          <a:p>
            <a:pPr marL="18288" indent="0" algn="just">
              <a:buNone/>
            </a:pPr>
            <a:endParaRPr lang="es-ES" sz="1800" b="1" dirty="0" smtClean="0">
              <a:solidFill>
                <a:schemeClr val="bg1"/>
              </a:solidFill>
              <a:latin typeface="Arial" pitchFamily="34" charset="0"/>
              <a:cs typeface="Arial" pitchFamily="34" charset="0"/>
            </a:endParaRPr>
          </a:p>
          <a:p>
            <a:pPr marL="18288" indent="0" algn="just">
              <a:buNone/>
            </a:pPr>
            <a:r>
              <a:rPr lang="es-ES" sz="1800" b="1" dirty="0" smtClean="0">
                <a:solidFill>
                  <a:schemeClr val="bg1"/>
                </a:solidFill>
                <a:latin typeface="Arial" pitchFamily="34" charset="0"/>
                <a:cs typeface="Arial" pitchFamily="34" charset="0"/>
              </a:rPr>
              <a:t>3</a:t>
            </a:r>
            <a:r>
              <a:rPr lang="es-ES" sz="1800" b="1" dirty="0">
                <a:solidFill>
                  <a:schemeClr val="bg1"/>
                </a:solidFill>
                <a:latin typeface="Arial" pitchFamily="34" charset="0"/>
                <a:cs typeface="Arial" pitchFamily="34" charset="0"/>
              </a:rPr>
              <a:t>.) Álvaro Pulido (sobrino de la senadora Piedad Córdoba</a:t>
            </a:r>
            <a:r>
              <a:rPr lang="es-ES" sz="1800" b="1" dirty="0" smtClean="0">
                <a:solidFill>
                  <a:schemeClr val="bg1"/>
                </a:solidFill>
                <a:latin typeface="Arial" pitchFamily="34" charset="0"/>
                <a:cs typeface="Arial" pitchFamily="34" charset="0"/>
              </a:rPr>
              <a:t>)</a:t>
            </a:r>
          </a:p>
          <a:p>
            <a:pPr marL="18288" indent="0" algn="just">
              <a:buNone/>
            </a:pPr>
            <a:endParaRPr lang="es-ES" sz="1800" b="1" dirty="0" smtClean="0">
              <a:solidFill>
                <a:schemeClr val="bg1"/>
              </a:solidFill>
              <a:latin typeface="Arial" pitchFamily="34" charset="0"/>
              <a:cs typeface="Arial" pitchFamily="34" charset="0"/>
            </a:endParaRPr>
          </a:p>
          <a:p>
            <a:pPr marL="18288" indent="0" algn="just">
              <a:buNone/>
            </a:pPr>
            <a:r>
              <a:rPr lang="es-ES" sz="1800" b="1" dirty="0" smtClean="0">
                <a:solidFill>
                  <a:schemeClr val="bg1"/>
                </a:solidFill>
                <a:latin typeface="Arial" pitchFamily="34" charset="0"/>
                <a:cs typeface="Arial" pitchFamily="34" charset="0"/>
              </a:rPr>
              <a:t>4)Alejandro </a:t>
            </a:r>
            <a:r>
              <a:rPr lang="es-ES" sz="1800" b="1" dirty="0" err="1">
                <a:solidFill>
                  <a:schemeClr val="bg1"/>
                </a:solidFill>
                <a:latin typeface="Arial" pitchFamily="34" charset="0"/>
                <a:cs typeface="Arial" pitchFamily="34" charset="0"/>
              </a:rPr>
              <a:t>Berrizbeitia</a:t>
            </a:r>
            <a:r>
              <a:rPr lang="es-ES" sz="1800" dirty="0">
                <a:solidFill>
                  <a:schemeClr val="bg1"/>
                </a:solidFill>
                <a:latin typeface="Arial" pitchFamily="34" charset="0"/>
                <a:cs typeface="Arial" pitchFamily="34" charset="0"/>
              </a:rPr>
              <a:t> </a:t>
            </a:r>
            <a:endParaRPr lang="es-ES" sz="1800" dirty="0" smtClean="0">
              <a:solidFill>
                <a:schemeClr val="bg1"/>
              </a:solidFill>
              <a:latin typeface="Arial" pitchFamily="34" charset="0"/>
              <a:cs typeface="Arial" pitchFamily="34" charset="0"/>
            </a:endParaRPr>
          </a:p>
          <a:p>
            <a:pPr marL="18288" indent="0" algn="just">
              <a:buNone/>
            </a:pPr>
            <a:endParaRPr lang="en-US" sz="1800" b="1" dirty="0">
              <a:solidFill>
                <a:schemeClr val="bg1"/>
              </a:solidFill>
              <a:latin typeface="Arial" pitchFamily="34" charset="0"/>
              <a:cs typeface="Arial" pitchFamily="34" charset="0"/>
            </a:endParaRPr>
          </a:p>
        </p:txBody>
      </p:sp>
      <p:sp>
        <p:nvSpPr>
          <p:cNvPr id="2" name="Title 1"/>
          <p:cNvSpPr>
            <a:spLocks noGrp="1"/>
          </p:cNvSpPr>
          <p:nvPr>
            <p:ph type="title"/>
          </p:nvPr>
        </p:nvSpPr>
        <p:spPr>
          <a:xfrm>
            <a:off x="899592" y="-2232"/>
            <a:ext cx="7772400" cy="914400"/>
          </a:xfrm>
        </p:spPr>
        <p:txBody>
          <a:bodyPr/>
          <a:lstStyle/>
          <a:p>
            <a:r>
              <a:rPr lang="es-ES" dirty="0" smtClean="0">
                <a:solidFill>
                  <a:schemeClr val="bg1"/>
                </a:solidFill>
              </a:rPr>
              <a:t>Caso I</a:t>
            </a:r>
            <a:endParaRPr lang="en-US" dirty="0">
              <a:solidFill>
                <a:schemeClr val="bg1"/>
              </a:solidFill>
            </a:endParaRPr>
          </a:p>
        </p:txBody>
      </p:sp>
    </p:spTree>
    <p:extLst>
      <p:ext uri="{BB962C8B-B14F-4D97-AF65-F5344CB8AC3E}">
        <p14:creationId xmlns:p14="http://schemas.microsoft.com/office/powerpoint/2010/main" xmlns="" val="2489433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556792"/>
            <a:ext cx="8064896" cy="4247317"/>
          </a:xfrm>
          <a:prstGeom prst="rect">
            <a:avLst/>
          </a:prstGeom>
          <a:noFill/>
        </p:spPr>
        <p:txBody>
          <a:bodyPr wrap="square" rtlCol="0">
            <a:spAutoFit/>
          </a:bodyPr>
          <a:lstStyle/>
          <a:p>
            <a:pPr algn="just"/>
            <a:r>
              <a:rPr lang="es-ES" dirty="0">
                <a:solidFill>
                  <a:schemeClr val="bg1"/>
                </a:solidFill>
                <a:latin typeface="Arial" pitchFamily="34" charset="0"/>
                <a:cs typeface="Arial" pitchFamily="34" charset="0"/>
              </a:rPr>
              <a:t>Solicitan la cotización, y suministran las facturas preformas: </a:t>
            </a:r>
            <a:r>
              <a:rPr lang="es-ES" b="1" dirty="0">
                <a:solidFill>
                  <a:schemeClr val="bg1"/>
                </a:solidFill>
                <a:latin typeface="Arial" pitchFamily="34" charset="0"/>
                <a:cs typeface="Arial" pitchFamily="34" charset="0"/>
              </a:rPr>
              <a:t>0000040, 00000410000042, 0000043, 0000044, 0000045, 0000046, 0000047, 0000048, 0000049, que suman 4 millones 670 mil quinientos 92 con veinticinco céntimos de dólares (4.670.592,25).</a:t>
            </a:r>
          </a:p>
          <a:p>
            <a:pPr algn="just"/>
            <a:endParaRPr lang="es-ES" dirty="0" smtClean="0">
              <a:solidFill>
                <a:schemeClr val="bg1"/>
              </a:solidFill>
              <a:latin typeface="Arial" pitchFamily="34" charset="0"/>
              <a:cs typeface="Arial" pitchFamily="34" charset="0"/>
            </a:endParaRPr>
          </a:p>
          <a:p>
            <a:pPr algn="just"/>
            <a:endParaRPr lang="es-ES" dirty="0" smtClean="0">
              <a:solidFill>
                <a:schemeClr val="bg1"/>
              </a:solidFill>
              <a:latin typeface="Arial" pitchFamily="34" charset="0"/>
              <a:cs typeface="Arial" pitchFamily="34" charset="0"/>
            </a:endParaRPr>
          </a:p>
          <a:p>
            <a:pPr algn="just"/>
            <a:r>
              <a:rPr lang="es-ES" dirty="0" smtClean="0">
                <a:solidFill>
                  <a:schemeClr val="bg1"/>
                </a:solidFill>
                <a:latin typeface="Arial" pitchFamily="34" charset="0"/>
                <a:cs typeface="Arial" pitchFamily="34" charset="0"/>
              </a:rPr>
              <a:t>Con </a:t>
            </a:r>
            <a:r>
              <a:rPr lang="es-ES" dirty="0">
                <a:solidFill>
                  <a:schemeClr val="bg1"/>
                </a:solidFill>
                <a:latin typeface="Arial" pitchFamily="34" charset="0"/>
                <a:cs typeface="Arial" pitchFamily="34" charset="0"/>
              </a:rPr>
              <a:t>la misma empresa </a:t>
            </a:r>
            <a:r>
              <a:rPr lang="es-ES" b="1" dirty="0">
                <a:solidFill>
                  <a:schemeClr val="bg1"/>
                </a:solidFill>
                <a:latin typeface="Arial" pitchFamily="34" charset="0"/>
                <a:cs typeface="Arial" pitchFamily="34" charset="0"/>
              </a:rPr>
              <a:t>ECUAINSUMOS, RUC número 0992296593001,</a:t>
            </a:r>
            <a:r>
              <a:rPr lang="es-ES" dirty="0">
                <a:solidFill>
                  <a:schemeClr val="bg1"/>
                </a:solidFill>
                <a:latin typeface="Arial" pitchFamily="34" charset="0"/>
                <a:cs typeface="Arial" pitchFamily="34" charset="0"/>
              </a:rPr>
              <a:t> constituida en Ecuador , realizan la misma operación con </a:t>
            </a:r>
            <a:r>
              <a:rPr lang="es-ES" b="1" dirty="0">
                <a:solidFill>
                  <a:schemeClr val="bg1"/>
                </a:solidFill>
                <a:latin typeface="Arial" pitchFamily="34" charset="0"/>
                <a:cs typeface="Arial" pitchFamily="34" charset="0"/>
              </a:rPr>
              <a:t>Inversiones </a:t>
            </a:r>
            <a:r>
              <a:rPr lang="es-ES" b="1" dirty="0" err="1">
                <a:solidFill>
                  <a:schemeClr val="bg1"/>
                </a:solidFill>
                <a:latin typeface="Arial" pitchFamily="34" charset="0"/>
                <a:cs typeface="Arial" pitchFamily="34" charset="0"/>
              </a:rPr>
              <a:t>Gones</a:t>
            </a:r>
            <a:r>
              <a:rPr lang="es-ES" b="1" dirty="0">
                <a:solidFill>
                  <a:schemeClr val="bg1"/>
                </a:solidFill>
                <a:latin typeface="Arial" pitchFamily="34" charset="0"/>
                <a:cs typeface="Arial" pitchFamily="34" charset="0"/>
              </a:rPr>
              <a:t>, Indonesia C.A, RIF J- 312566434</a:t>
            </a:r>
            <a:r>
              <a:rPr lang="es-ES" dirty="0">
                <a:solidFill>
                  <a:schemeClr val="bg1"/>
                </a:solidFill>
                <a:latin typeface="Arial" pitchFamily="34" charset="0"/>
                <a:cs typeface="Arial" pitchFamily="34" charset="0"/>
              </a:rPr>
              <a:t>, perteneciente a los mismos exportadores </a:t>
            </a:r>
            <a:r>
              <a:rPr lang="es-ES" b="1" dirty="0">
                <a:solidFill>
                  <a:schemeClr val="bg1"/>
                </a:solidFill>
                <a:latin typeface="Arial" pitchFamily="34" charset="0"/>
                <a:cs typeface="Arial" pitchFamily="34" charset="0"/>
              </a:rPr>
              <a:t>(ECUAINSUMOS)</a:t>
            </a:r>
            <a:r>
              <a:rPr lang="es-ES" dirty="0">
                <a:solidFill>
                  <a:schemeClr val="bg1"/>
                </a:solidFill>
                <a:latin typeface="Arial" pitchFamily="34" charset="0"/>
                <a:cs typeface="Arial" pitchFamily="34" charset="0"/>
              </a:rPr>
              <a:t> y según aún aparece en el listado de la página de CADIVI con las preformas 0000040 a la 0000049, se le entregan cinco partidas de 491.641,29 dólares y cuatro de 442.447,16 dólares. </a:t>
            </a:r>
            <a:endParaRPr lang="es-ES" dirty="0" smtClean="0">
              <a:solidFill>
                <a:schemeClr val="bg1"/>
              </a:solidFill>
              <a:latin typeface="Arial" pitchFamily="34" charset="0"/>
              <a:cs typeface="Arial" pitchFamily="34" charset="0"/>
            </a:endParaRPr>
          </a:p>
          <a:p>
            <a:pPr algn="just"/>
            <a:endParaRPr lang="es-ES" dirty="0">
              <a:solidFill>
                <a:schemeClr val="bg1"/>
              </a:solidFill>
              <a:latin typeface="Arial" pitchFamily="34" charset="0"/>
              <a:cs typeface="Arial" pitchFamily="34" charset="0"/>
            </a:endParaRPr>
          </a:p>
          <a:p>
            <a:pPr algn="just"/>
            <a:r>
              <a:rPr lang="es-ES" dirty="0" smtClean="0">
                <a:solidFill>
                  <a:schemeClr val="bg1"/>
                </a:solidFill>
                <a:latin typeface="Arial" pitchFamily="34" charset="0"/>
                <a:cs typeface="Arial" pitchFamily="34" charset="0"/>
              </a:rPr>
              <a:t>Para </a:t>
            </a:r>
            <a:r>
              <a:rPr lang="es-ES" dirty="0">
                <a:solidFill>
                  <a:schemeClr val="bg1"/>
                </a:solidFill>
                <a:latin typeface="Arial" pitchFamily="34" charset="0"/>
                <a:cs typeface="Arial" pitchFamily="34" charset="0"/>
              </a:rPr>
              <a:t>un total que ronda los 8 millones de </a:t>
            </a:r>
            <a:r>
              <a:rPr lang="es-ES" dirty="0" smtClean="0">
                <a:solidFill>
                  <a:schemeClr val="bg1"/>
                </a:solidFill>
                <a:latin typeface="Arial" pitchFamily="34" charset="0"/>
                <a:cs typeface="Arial" pitchFamily="34" charset="0"/>
              </a:rPr>
              <a:t>dólares</a:t>
            </a:r>
            <a:endParaRPr lang="en-US" dirty="0"/>
          </a:p>
        </p:txBody>
      </p:sp>
    </p:spTree>
    <p:extLst>
      <p:ext uri="{BB962C8B-B14F-4D97-AF65-F5344CB8AC3E}">
        <p14:creationId xmlns:p14="http://schemas.microsoft.com/office/powerpoint/2010/main" xmlns="" val="1785544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435280" cy="5184576"/>
          </a:xfrm>
        </p:spPr>
        <p:txBody>
          <a:bodyPr>
            <a:noAutofit/>
          </a:bodyPr>
          <a:lstStyle/>
          <a:p>
            <a:pPr marL="68580" indent="0" algn="just">
              <a:buNone/>
            </a:pPr>
            <a:r>
              <a:rPr lang="es-ES" sz="1800" dirty="0">
                <a:solidFill>
                  <a:schemeClr val="bg1"/>
                </a:solidFill>
                <a:latin typeface="Arial" pitchFamily="34" charset="0"/>
                <a:cs typeface="Arial" pitchFamily="34" charset="0"/>
              </a:rPr>
              <a:t>En 2012 se registra , </a:t>
            </a:r>
            <a:r>
              <a:rPr lang="es-ES" sz="1800" b="1" dirty="0" err="1">
                <a:solidFill>
                  <a:schemeClr val="bg1"/>
                </a:solidFill>
                <a:latin typeface="Arial" pitchFamily="34" charset="0"/>
                <a:cs typeface="Arial" pitchFamily="34" charset="0"/>
              </a:rPr>
              <a:t>Gerkat</a:t>
            </a:r>
            <a:r>
              <a:rPr lang="es-ES" sz="1800" b="1" dirty="0">
                <a:solidFill>
                  <a:schemeClr val="bg1"/>
                </a:solidFill>
                <a:latin typeface="Arial" pitchFamily="34" charset="0"/>
                <a:cs typeface="Arial" pitchFamily="34" charset="0"/>
              </a:rPr>
              <a:t> </a:t>
            </a:r>
            <a:r>
              <a:rPr lang="es-ES" sz="1800" b="1" dirty="0" err="1">
                <a:solidFill>
                  <a:schemeClr val="bg1"/>
                </a:solidFill>
                <a:latin typeface="Arial" pitchFamily="34" charset="0"/>
                <a:cs typeface="Arial" pitchFamily="34" charset="0"/>
              </a:rPr>
              <a:t>Corporation</a:t>
            </a:r>
            <a:r>
              <a:rPr lang="es-ES" sz="1800" b="1" dirty="0">
                <a:solidFill>
                  <a:schemeClr val="bg1"/>
                </a:solidFill>
                <a:latin typeface="Arial" pitchFamily="34" charset="0"/>
                <a:cs typeface="Arial" pitchFamily="34" charset="0"/>
              </a:rPr>
              <a:t> E. I. R. L. número 20531742304</a:t>
            </a:r>
            <a:r>
              <a:rPr lang="es-ES" sz="1800" dirty="0">
                <a:solidFill>
                  <a:schemeClr val="bg1"/>
                </a:solidFill>
                <a:latin typeface="Arial" pitchFamily="34" charset="0"/>
                <a:cs typeface="Arial" pitchFamily="34" charset="0"/>
              </a:rPr>
              <a:t>(corresponde a su Registro Único al Contribuyente (RUC)) ubicada en la avenida Argentina, urbanización El Pacífico, lote 10A, </a:t>
            </a:r>
            <a:r>
              <a:rPr lang="es-ES" sz="1800" dirty="0" err="1">
                <a:solidFill>
                  <a:schemeClr val="bg1"/>
                </a:solidFill>
                <a:latin typeface="Arial" pitchFamily="34" charset="0"/>
                <a:cs typeface="Arial" pitchFamily="34" charset="0"/>
              </a:rPr>
              <a:t>mezzanina</a:t>
            </a:r>
            <a:r>
              <a:rPr lang="es-ES" sz="1800" dirty="0">
                <a:solidFill>
                  <a:schemeClr val="bg1"/>
                </a:solidFill>
                <a:latin typeface="Arial" pitchFamily="34" charset="0"/>
                <a:cs typeface="Arial" pitchFamily="34" charset="0"/>
              </a:rPr>
              <a:t> E2, de la provincia Santa, región </a:t>
            </a:r>
            <a:r>
              <a:rPr lang="es-ES" sz="1800" dirty="0" err="1">
                <a:solidFill>
                  <a:schemeClr val="bg1"/>
                </a:solidFill>
                <a:latin typeface="Arial" pitchFamily="34" charset="0"/>
                <a:cs typeface="Arial" pitchFamily="34" charset="0"/>
              </a:rPr>
              <a:t>Áncash</a:t>
            </a:r>
            <a:r>
              <a:rPr lang="es-ES" sz="1800" dirty="0">
                <a:solidFill>
                  <a:schemeClr val="bg1"/>
                </a:solidFill>
                <a:latin typeface="Arial" pitchFamily="34" charset="0"/>
                <a:cs typeface="Arial" pitchFamily="34" charset="0"/>
              </a:rPr>
              <a:t>, del Distrito Nuevo Chimbote de Perú.</a:t>
            </a:r>
            <a:endParaRPr lang="en-US" sz="1800" dirty="0">
              <a:solidFill>
                <a:schemeClr val="bg1"/>
              </a:solidFill>
              <a:latin typeface="Arial" pitchFamily="34" charset="0"/>
              <a:cs typeface="Arial" pitchFamily="34" charset="0"/>
            </a:endParaRPr>
          </a:p>
          <a:p>
            <a:pPr marL="68580" indent="0" algn="just">
              <a:buNone/>
            </a:pPr>
            <a:r>
              <a:rPr lang="es-ES" sz="1800" dirty="0">
                <a:solidFill>
                  <a:schemeClr val="bg1"/>
                </a:solidFill>
                <a:latin typeface="Arial" pitchFamily="34" charset="0"/>
                <a:cs typeface="Arial" pitchFamily="34" charset="0"/>
              </a:rPr>
              <a:t>Los dueños de </a:t>
            </a:r>
            <a:r>
              <a:rPr lang="es-ES" sz="1800" b="1" dirty="0" err="1">
                <a:solidFill>
                  <a:schemeClr val="bg1"/>
                </a:solidFill>
                <a:latin typeface="Arial" pitchFamily="34" charset="0"/>
                <a:cs typeface="Arial" pitchFamily="34" charset="0"/>
              </a:rPr>
              <a:t>Gerkat</a:t>
            </a:r>
            <a:r>
              <a:rPr lang="es-ES" sz="1800" b="1" dirty="0">
                <a:solidFill>
                  <a:schemeClr val="bg1"/>
                </a:solidFill>
                <a:latin typeface="Arial" pitchFamily="34" charset="0"/>
                <a:cs typeface="Arial" pitchFamily="34" charset="0"/>
              </a:rPr>
              <a:t> </a:t>
            </a:r>
            <a:r>
              <a:rPr lang="es-ES" sz="1800" b="1" dirty="0" err="1">
                <a:solidFill>
                  <a:schemeClr val="bg1"/>
                </a:solidFill>
                <a:latin typeface="Arial" pitchFamily="34" charset="0"/>
                <a:cs typeface="Arial" pitchFamily="34" charset="0"/>
              </a:rPr>
              <a:t>Corporation</a:t>
            </a:r>
            <a:r>
              <a:rPr lang="es-ES" sz="1800" dirty="0">
                <a:solidFill>
                  <a:schemeClr val="bg1"/>
                </a:solidFill>
                <a:latin typeface="Arial" pitchFamily="34" charset="0"/>
                <a:cs typeface="Arial" pitchFamily="34" charset="0"/>
              </a:rPr>
              <a:t>, a través de relacionados directos o indirectos corresponden a los identificados con responsabilidades civiles (1.) </a:t>
            </a:r>
            <a:r>
              <a:rPr lang="es-ES" sz="1800" dirty="0" err="1">
                <a:solidFill>
                  <a:schemeClr val="bg1"/>
                </a:solidFill>
                <a:latin typeface="Arial" pitchFamily="34" charset="0"/>
                <a:cs typeface="Arial" pitchFamily="34" charset="0"/>
              </a:rPr>
              <a:t>Fabrizio</a:t>
            </a:r>
            <a:r>
              <a:rPr lang="es-ES" sz="1800" dirty="0">
                <a:solidFill>
                  <a:schemeClr val="bg1"/>
                </a:solidFill>
                <a:latin typeface="Arial" pitchFamily="34" charset="0"/>
                <a:cs typeface="Arial" pitchFamily="34" charset="0"/>
              </a:rPr>
              <a:t> Mendoza, 2.) Francisco Lairet., 3.) Álvaro Pulido (sobrino de la senadora Piedad Córdoba), 4.)Alejandro </a:t>
            </a:r>
            <a:r>
              <a:rPr lang="es-ES" sz="1800" dirty="0" err="1">
                <a:solidFill>
                  <a:schemeClr val="bg1"/>
                </a:solidFill>
                <a:latin typeface="Arial" pitchFamily="34" charset="0"/>
                <a:cs typeface="Arial" pitchFamily="34" charset="0"/>
              </a:rPr>
              <a:t>Berrizbeitia</a:t>
            </a:r>
            <a:r>
              <a:rPr lang="es-ES" sz="1800" dirty="0">
                <a:solidFill>
                  <a:schemeClr val="bg1"/>
                </a:solidFill>
                <a:latin typeface="Arial" pitchFamily="34" charset="0"/>
                <a:cs typeface="Arial" pitchFamily="34" charset="0"/>
              </a:rPr>
              <a:t>.</a:t>
            </a:r>
            <a:endParaRPr lang="en-US" sz="1800" dirty="0">
              <a:solidFill>
                <a:schemeClr val="bg1"/>
              </a:solidFill>
              <a:latin typeface="Arial" pitchFamily="34" charset="0"/>
              <a:cs typeface="Arial" pitchFamily="34" charset="0"/>
            </a:endParaRPr>
          </a:p>
          <a:p>
            <a:pPr marL="68580" indent="0" algn="just">
              <a:buNone/>
            </a:pPr>
            <a:endParaRPr lang="es-ES" sz="1800" dirty="0" smtClean="0">
              <a:solidFill>
                <a:schemeClr val="bg1"/>
              </a:solidFill>
              <a:latin typeface="Arial" pitchFamily="34" charset="0"/>
              <a:cs typeface="Arial" pitchFamily="34" charset="0"/>
            </a:endParaRPr>
          </a:p>
          <a:p>
            <a:pPr marL="68580" indent="0" algn="just">
              <a:buNone/>
            </a:pPr>
            <a:r>
              <a:rPr lang="es-ES" sz="1800" dirty="0" smtClean="0">
                <a:solidFill>
                  <a:schemeClr val="bg1"/>
                </a:solidFill>
                <a:latin typeface="Arial" pitchFamily="34" charset="0"/>
                <a:cs typeface="Arial" pitchFamily="34" charset="0"/>
              </a:rPr>
              <a:t>La </a:t>
            </a:r>
            <a:r>
              <a:rPr lang="es-ES" sz="1800" dirty="0">
                <a:solidFill>
                  <a:schemeClr val="bg1"/>
                </a:solidFill>
                <a:latin typeface="Arial" pitchFamily="34" charset="0"/>
                <a:cs typeface="Arial" pitchFamily="34" charset="0"/>
              </a:rPr>
              <a:t>empresa se creó </a:t>
            </a:r>
            <a:r>
              <a:rPr lang="es-ES" sz="1800" dirty="0" smtClean="0">
                <a:solidFill>
                  <a:schemeClr val="bg1"/>
                </a:solidFill>
                <a:latin typeface="Arial" pitchFamily="34" charset="0"/>
                <a:cs typeface="Arial" pitchFamily="34" charset="0"/>
              </a:rPr>
              <a:t>y se </a:t>
            </a:r>
            <a:r>
              <a:rPr lang="es-ES" sz="1800" dirty="0">
                <a:solidFill>
                  <a:schemeClr val="bg1"/>
                </a:solidFill>
                <a:latin typeface="Arial" pitchFamily="34" charset="0"/>
                <a:cs typeface="Arial" pitchFamily="34" charset="0"/>
              </a:rPr>
              <a:t>registró en Perú, para que suministrara las preformas con las cuales CADIVI liquida los dólares, cuyo objetivo en papel era la importación de químicos. Acto seguido, en Venezuela se constituye la</a:t>
            </a:r>
            <a:r>
              <a:rPr lang="es-ES" sz="1800" b="1" dirty="0">
                <a:solidFill>
                  <a:schemeClr val="bg1"/>
                </a:solidFill>
                <a:latin typeface="Arial" pitchFamily="34" charset="0"/>
                <a:cs typeface="Arial" pitchFamily="34" charset="0"/>
              </a:rPr>
              <a:t> importadora Representantes ITA 2007 C. A., Registro de Información Fiscal (RIF) J-294473393</a:t>
            </a:r>
            <a:r>
              <a:rPr lang="es-ES" sz="1800" dirty="0">
                <a:solidFill>
                  <a:schemeClr val="bg1"/>
                </a:solidFill>
                <a:latin typeface="Arial" pitchFamily="34" charset="0"/>
                <a:cs typeface="Arial" pitchFamily="34" charset="0"/>
              </a:rPr>
              <a:t>, ubicada en la avenida Libertador de Cabudare, calle Santa Ana, conjunto residencial Villas </a:t>
            </a:r>
            <a:r>
              <a:rPr lang="es-ES" sz="1800" dirty="0" err="1">
                <a:solidFill>
                  <a:schemeClr val="bg1"/>
                </a:solidFill>
                <a:latin typeface="Arial" pitchFamily="34" charset="0"/>
                <a:cs typeface="Arial" pitchFamily="34" charset="0"/>
              </a:rPr>
              <a:t>Marasol</a:t>
            </a:r>
            <a:r>
              <a:rPr lang="es-ES" sz="1800" dirty="0">
                <a:solidFill>
                  <a:schemeClr val="bg1"/>
                </a:solidFill>
                <a:latin typeface="Arial" pitchFamily="34" charset="0"/>
                <a:cs typeface="Arial" pitchFamily="34" charset="0"/>
              </a:rPr>
              <a:t>, casa 6, estado Lara, con la cual se solicitaban dólares preferenciales para importar químicos que terminaba vendiendo </a:t>
            </a:r>
            <a:r>
              <a:rPr lang="es-ES" sz="1800" b="1" dirty="0" err="1">
                <a:solidFill>
                  <a:schemeClr val="bg1"/>
                </a:solidFill>
                <a:latin typeface="Arial" pitchFamily="34" charset="0"/>
                <a:cs typeface="Arial" pitchFamily="34" charset="0"/>
              </a:rPr>
              <a:t>Gerkat</a:t>
            </a:r>
            <a:r>
              <a:rPr lang="es-ES" sz="1800" b="1" dirty="0">
                <a:solidFill>
                  <a:schemeClr val="bg1"/>
                </a:solidFill>
                <a:latin typeface="Arial" pitchFamily="34" charset="0"/>
                <a:cs typeface="Arial" pitchFamily="34" charset="0"/>
              </a:rPr>
              <a:t> </a:t>
            </a:r>
            <a:r>
              <a:rPr lang="es-ES" sz="1800" b="1" dirty="0" err="1">
                <a:solidFill>
                  <a:schemeClr val="bg1"/>
                </a:solidFill>
                <a:latin typeface="Arial" pitchFamily="34" charset="0"/>
                <a:cs typeface="Arial" pitchFamily="34" charset="0"/>
              </a:rPr>
              <a:t>Corporation</a:t>
            </a:r>
            <a:r>
              <a:rPr lang="es-ES" sz="1800" dirty="0">
                <a:solidFill>
                  <a:schemeClr val="bg1"/>
                </a:solidFill>
                <a:latin typeface="Arial" pitchFamily="34" charset="0"/>
                <a:cs typeface="Arial" pitchFamily="34" charset="0"/>
              </a:rPr>
              <a:t>, como empresa off shore. El vendedor y el comprador eran el mismo.</a:t>
            </a:r>
            <a:endParaRPr lang="en-US" sz="1800" dirty="0">
              <a:solidFill>
                <a:schemeClr val="bg1"/>
              </a:solidFill>
              <a:latin typeface="Arial" pitchFamily="34" charset="0"/>
              <a:cs typeface="Arial" pitchFamily="34" charset="0"/>
            </a:endParaRPr>
          </a:p>
          <a:p>
            <a:pPr marL="68580" indent="0" algn="just">
              <a:buNone/>
            </a:pPr>
            <a:endParaRPr lang="en-US" sz="1800" dirty="0">
              <a:solidFill>
                <a:schemeClr val="bg1"/>
              </a:solidFill>
              <a:latin typeface="Arial" pitchFamily="34" charset="0"/>
              <a:cs typeface="Arial" pitchFamily="34" charset="0"/>
            </a:endParaRPr>
          </a:p>
        </p:txBody>
      </p:sp>
      <p:sp>
        <p:nvSpPr>
          <p:cNvPr id="2" name="Title 1"/>
          <p:cNvSpPr>
            <a:spLocks noGrp="1"/>
          </p:cNvSpPr>
          <p:nvPr>
            <p:ph type="title"/>
          </p:nvPr>
        </p:nvSpPr>
        <p:spPr>
          <a:xfrm>
            <a:off x="755576" y="260648"/>
            <a:ext cx="7543800" cy="914400"/>
          </a:xfrm>
        </p:spPr>
        <p:txBody>
          <a:bodyPr/>
          <a:lstStyle/>
          <a:p>
            <a:r>
              <a:rPr lang="es-ES" dirty="0" smtClean="0">
                <a:solidFill>
                  <a:schemeClr val="bg1"/>
                </a:solidFill>
                <a:latin typeface="Arial" pitchFamily="34" charset="0"/>
                <a:cs typeface="Arial" pitchFamily="34" charset="0"/>
              </a:rPr>
              <a:t>Caso II</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40088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476672"/>
            <a:ext cx="7772400" cy="5950896"/>
          </a:xfrm>
        </p:spPr>
        <p:txBody>
          <a:bodyPr>
            <a:normAutofit fontScale="92500" lnSpcReduction="10000"/>
          </a:bodyPr>
          <a:lstStyle/>
          <a:p>
            <a:pPr marL="68580" indent="0" algn="just">
              <a:buNone/>
            </a:pPr>
            <a:r>
              <a:rPr lang="es-ES" dirty="0">
                <a:solidFill>
                  <a:schemeClr val="bg1"/>
                </a:solidFill>
                <a:latin typeface="Arial" pitchFamily="34" charset="0"/>
                <a:cs typeface="Arial" pitchFamily="34" charset="0"/>
              </a:rPr>
              <a:t>En el año 2012 específicamente el 9 de marzo de 2012, la referida empresa (</a:t>
            </a:r>
            <a:r>
              <a:rPr lang="es-ES" b="1" dirty="0" err="1">
                <a:solidFill>
                  <a:schemeClr val="bg1"/>
                </a:solidFill>
                <a:latin typeface="Arial" pitchFamily="34" charset="0"/>
                <a:cs typeface="Arial" pitchFamily="34" charset="0"/>
              </a:rPr>
              <a:t>Gerkat</a:t>
            </a:r>
            <a:r>
              <a:rPr lang="es-ES" b="1" dirty="0">
                <a:solidFill>
                  <a:schemeClr val="bg1"/>
                </a:solidFill>
                <a:latin typeface="Arial" pitchFamily="34" charset="0"/>
                <a:cs typeface="Arial" pitchFamily="34" charset="0"/>
              </a:rPr>
              <a:t> </a:t>
            </a:r>
            <a:r>
              <a:rPr lang="es-ES" b="1" dirty="0" err="1">
                <a:solidFill>
                  <a:schemeClr val="bg1"/>
                </a:solidFill>
                <a:latin typeface="Arial" pitchFamily="34" charset="0"/>
                <a:cs typeface="Arial" pitchFamily="34" charset="0"/>
              </a:rPr>
              <a:t>Corporation</a:t>
            </a:r>
            <a:r>
              <a:rPr lang="es-ES" dirty="0">
                <a:solidFill>
                  <a:schemeClr val="bg1"/>
                </a:solidFill>
                <a:latin typeface="Arial" pitchFamily="34" charset="0"/>
                <a:cs typeface="Arial" pitchFamily="34" charset="0"/>
              </a:rPr>
              <a:t>) cotizó ante CADIVI una molinera de café bajo el código arancelario 8438.80.10, por un monto de 445 mil dólares, cuando esa máquina estaba valorada en 135 mil dólares, según se constató con una empresa nacional; es decir, en esa transacción se apropiaron de </a:t>
            </a:r>
            <a:r>
              <a:rPr lang="es-ES" dirty="0" smtClean="0">
                <a:solidFill>
                  <a:schemeClr val="bg1"/>
                </a:solidFill>
                <a:latin typeface="Arial" pitchFamily="34" charset="0"/>
                <a:cs typeface="Arial" pitchFamily="34" charset="0"/>
              </a:rPr>
              <a:t>310 </a:t>
            </a:r>
            <a:r>
              <a:rPr lang="es-ES" dirty="0">
                <a:solidFill>
                  <a:schemeClr val="bg1"/>
                </a:solidFill>
                <a:latin typeface="Arial" pitchFamily="34" charset="0"/>
                <a:cs typeface="Arial" pitchFamily="34" charset="0"/>
              </a:rPr>
              <a:t>mil dólares, los cuales fueron adquiridos a 4,30 bolívares por dólar. La adquisición fue introducida 10 veces en la misma fecha y por la misma </a:t>
            </a:r>
            <a:r>
              <a:rPr lang="es-ES" dirty="0" smtClean="0">
                <a:solidFill>
                  <a:schemeClr val="bg1"/>
                </a:solidFill>
                <a:latin typeface="Arial" pitchFamily="34" charset="0"/>
                <a:cs typeface="Arial" pitchFamily="34" charset="0"/>
              </a:rPr>
              <a:t>maquinaria. Esta empresa </a:t>
            </a:r>
            <a:r>
              <a:rPr lang="es-ES" dirty="0">
                <a:solidFill>
                  <a:schemeClr val="bg1"/>
                </a:solidFill>
                <a:latin typeface="Arial" pitchFamily="34" charset="0"/>
                <a:cs typeface="Arial" pitchFamily="34" charset="0"/>
              </a:rPr>
              <a:t>servía como fachada, ya que es un delito entregar dólares a empresas nacionales y </a:t>
            </a:r>
            <a:r>
              <a:rPr lang="es-ES" dirty="0" smtClean="0">
                <a:solidFill>
                  <a:schemeClr val="bg1"/>
                </a:solidFill>
                <a:latin typeface="Arial" pitchFamily="34" charset="0"/>
                <a:cs typeface="Arial" pitchFamily="34" charset="0"/>
              </a:rPr>
              <a:t>el proveedor es el </a:t>
            </a:r>
            <a:r>
              <a:rPr lang="es-ES" dirty="0">
                <a:solidFill>
                  <a:schemeClr val="bg1"/>
                </a:solidFill>
                <a:latin typeface="Arial" pitchFamily="34" charset="0"/>
                <a:cs typeface="Arial" pitchFamily="34" charset="0"/>
              </a:rPr>
              <a:t>mismo propietario a través de empresas offshore.</a:t>
            </a:r>
            <a:endParaRPr lang="en-US" dirty="0">
              <a:solidFill>
                <a:schemeClr val="bg1"/>
              </a:solidFill>
              <a:latin typeface="Arial" pitchFamily="34" charset="0"/>
              <a:cs typeface="Arial" pitchFamily="34" charset="0"/>
            </a:endParaRPr>
          </a:p>
          <a:p>
            <a:pPr marL="68580" indent="0" algn="just">
              <a:buNone/>
            </a:pPr>
            <a:endParaRPr lang="es-ES" dirty="0" smtClean="0">
              <a:solidFill>
                <a:schemeClr val="bg1"/>
              </a:solidFill>
              <a:latin typeface="Arial" pitchFamily="34" charset="0"/>
              <a:cs typeface="Arial" pitchFamily="34" charset="0"/>
            </a:endParaRPr>
          </a:p>
          <a:p>
            <a:pPr marL="68580" indent="0" algn="just">
              <a:buNone/>
            </a:pPr>
            <a:r>
              <a:rPr lang="es-ES" dirty="0" smtClean="0">
                <a:solidFill>
                  <a:schemeClr val="bg1"/>
                </a:solidFill>
                <a:latin typeface="Arial" pitchFamily="34" charset="0"/>
                <a:cs typeface="Arial" pitchFamily="34" charset="0"/>
              </a:rPr>
              <a:t>El </a:t>
            </a:r>
            <a:r>
              <a:rPr lang="es-ES" dirty="0">
                <a:solidFill>
                  <a:schemeClr val="bg1"/>
                </a:solidFill>
                <a:latin typeface="Arial" pitchFamily="34" charset="0"/>
                <a:cs typeface="Arial" pitchFamily="34" charset="0"/>
              </a:rPr>
              <a:t>negocio consistió en revender esos dólares a precio del mercado paralelo, en ese momento (2012) los obtenían a 4,30 y posteriormente los vendían a 20,30. Pero todos obtenían ganancias, incluso, algunas empresas venezolanas servían de alquiler para concretar estos negocios, teniendo como ganancia, 2,5 centavos por dólar aprobado. En esta parte de la operación operaba un sujeto de nombre Jonathan Sánchez, esposo de la ex cónsul en Montreal y allegada a </a:t>
            </a:r>
            <a:r>
              <a:rPr lang="es-ES" dirty="0" err="1">
                <a:solidFill>
                  <a:schemeClr val="bg1"/>
                </a:solidFill>
                <a:latin typeface="Arial" pitchFamily="34" charset="0"/>
                <a:cs typeface="Arial" pitchFamily="34" charset="0"/>
              </a:rPr>
              <a:t>Delcy</a:t>
            </a:r>
            <a:r>
              <a:rPr lang="es-ES" dirty="0">
                <a:solidFill>
                  <a:schemeClr val="bg1"/>
                </a:solidFill>
                <a:latin typeface="Arial" pitchFamily="34" charset="0"/>
                <a:cs typeface="Arial" pitchFamily="34" charset="0"/>
              </a:rPr>
              <a:t> Rodríguez.</a:t>
            </a:r>
            <a:endParaRPr lang="en-US" dirty="0">
              <a:solidFill>
                <a:schemeClr val="bg1"/>
              </a:solidFill>
              <a:latin typeface="Arial" pitchFamily="34" charset="0"/>
              <a:cs typeface="Arial" pitchFamily="34" charset="0"/>
            </a:endParaRPr>
          </a:p>
          <a:p>
            <a:pPr marL="68580" indent="0" algn="just">
              <a:buNone/>
            </a:pP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822528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XAIROL~1\AppData\Local\Temp\Screenshot_2016-05-03-18-20-35-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5" y="332656"/>
            <a:ext cx="5472609" cy="549946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47869" y="5832124"/>
            <a:ext cx="8568952" cy="646331"/>
          </a:xfrm>
          <a:prstGeom prst="rect">
            <a:avLst/>
          </a:prstGeom>
          <a:noFill/>
        </p:spPr>
        <p:txBody>
          <a:bodyPr wrap="square" rtlCol="0">
            <a:spAutoFit/>
          </a:bodyPr>
          <a:lstStyle/>
          <a:p>
            <a:pPr algn="ctr"/>
            <a:r>
              <a:rPr lang="es-ES" dirty="0" smtClean="0">
                <a:solidFill>
                  <a:schemeClr val="bg1"/>
                </a:solidFill>
                <a:latin typeface="Arial" pitchFamily="34" charset="0"/>
                <a:cs typeface="Arial" pitchFamily="34" charset="0"/>
              </a:rPr>
              <a:t>Maquina valorada en 135.000 $ y fue adquirida en 445.000$ , con una diferencia de 310.000$  que fueron a parar a la cuenta personal de estos </a:t>
            </a:r>
            <a:r>
              <a:rPr lang="es-ES" dirty="0" err="1" smtClean="0">
                <a:solidFill>
                  <a:schemeClr val="bg1"/>
                </a:solidFill>
                <a:latin typeface="Arial" pitchFamily="34" charset="0"/>
                <a:cs typeface="Arial" pitchFamily="34" charset="0"/>
              </a:rPr>
              <a:t>boliburgueses</a:t>
            </a:r>
            <a:r>
              <a:rPr lang="es-ES" dirty="0" smtClean="0">
                <a:solidFill>
                  <a:schemeClr val="bg1"/>
                </a:solidFill>
                <a:latin typeface="Arial" pitchFamily="34" charset="0"/>
                <a:cs typeface="Arial" pitchFamily="34" charset="0"/>
              </a:rPr>
              <a:t> </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32007746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79770"/>
            <a:ext cx="8568952" cy="5374832"/>
          </a:xfrm>
        </p:spPr>
        <p:txBody>
          <a:bodyPr>
            <a:noAutofit/>
          </a:bodyPr>
          <a:lstStyle/>
          <a:p>
            <a:pPr marL="68580" indent="0" algn="just">
              <a:buNone/>
            </a:pPr>
            <a:r>
              <a:rPr lang="es-ES" sz="1800" dirty="0">
                <a:solidFill>
                  <a:schemeClr val="bg1"/>
                </a:solidFill>
                <a:latin typeface="Arial" pitchFamily="34" charset="0"/>
                <a:cs typeface="Arial" pitchFamily="34" charset="0"/>
              </a:rPr>
              <a:t>También se creó la </a:t>
            </a:r>
            <a:r>
              <a:rPr lang="es-ES" sz="1800" b="1" dirty="0">
                <a:solidFill>
                  <a:schemeClr val="bg1"/>
                </a:solidFill>
                <a:latin typeface="Arial" pitchFamily="34" charset="0"/>
                <a:cs typeface="Arial" pitchFamily="34" charset="0"/>
              </a:rPr>
              <a:t>Corporación 1 TO 1 S. R. L.</a:t>
            </a:r>
            <a:r>
              <a:rPr lang="es-ES" sz="1800" dirty="0">
                <a:solidFill>
                  <a:schemeClr val="bg1"/>
                </a:solidFill>
                <a:latin typeface="Arial" pitchFamily="34" charset="0"/>
                <a:cs typeface="Arial" pitchFamily="34" charset="0"/>
              </a:rPr>
              <a:t>, ubicada en la calle Elías Aguirre, n° 273, Inter 302, en Miraflores, Lima, Perú, con el Registro Único al Contribuyente n° 20538892123, y en Venezuela crearon la </a:t>
            </a:r>
            <a:r>
              <a:rPr lang="es-ES" sz="1800" b="1" dirty="0">
                <a:solidFill>
                  <a:schemeClr val="bg1"/>
                </a:solidFill>
                <a:latin typeface="Arial" pitchFamily="34" charset="0"/>
                <a:cs typeface="Arial" pitchFamily="34" charset="0"/>
              </a:rPr>
              <a:t>importadora Gold Electric C.A, RIF J-29752691-9</a:t>
            </a:r>
            <a:r>
              <a:rPr lang="es-ES" sz="1800" dirty="0">
                <a:solidFill>
                  <a:schemeClr val="bg1"/>
                </a:solidFill>
                <a:latin typeface="Arial" pitchFamily="34" charset="0"/>
                <a:cs typeface="Arial" pitchFamily="34" charset="0"/>
              </a:rPr>
              <a:t>, ubicada en la calle </a:t>
            </a:r>
            <a:r>
              <a:rPr lang="es-ES" sz="1800" dirty="0" err="1">
                <a:solidFill>
                  <a:schemeClr val="bg1"/>
                </a:solidFill>
                <a:latin typeface="Arial" pitchFamily="34" charset="0"/>
                <a:cs typeface="Arial" pitchFamily="34" charset="0"/>
              </a:rPr>
              <a:t>Azcúe</a:t>
            </a:r>
            <a:r>
              <a:rPr lang="es-ES" sz="1800" dirty="0">
                <a:solidFill>
                  <a:schemeClr val="bg1"/>
                </a:solidFill>
                <a:latin typeface="Arial" pitchFamily="34" charset="0"/>
                <a:cs typeface="Arial" pitchFamily="34" charset="0"/>
              </a:rPr>
              <a:t>, sector Centro, urbanización Centro, local 54, en Maturín, estado Monagas.</a:t>
            </a:r>
            <a:endParaRPr lang="en-US" sz="1800" dirty="0">
              <a:solidFill>
                <a:schemeClr val="bg1"/>
              </a:solidFill>
              <a:latin typeface="Arial" pitchFamily="34" charset="0"/>
              <a:cs typeface="Arial" pitchFamily="34" charset="0"/>
            </a:endParaRPr>
          </a:p>
          <a:p>
            <a:pPr marL="68580" indent="0" algn="just">
              <a:buNone/>
            </a:pPr>
            <a:endParaRPr lang="es-ES" sz="1800" dirty="0" smtClean="0">
              <a:solidFill>
                <a:schemeClr val="bg1"/>
              </a:solidFill>
              <a:latin typeface="Arial" pitchFamily="34" charset="0"/>
              <a:cs typeface="Arial" pitchFamily="34" charset="0"/>
            </a:endParaRPr>
          </a:p>
          <a:p>
            <a:pPr marL="68580" indent="0" algn="just">
              <a:buNone/>
            </a:pPr>
            <a:r>
              <a:rPr lang="es-ES" sz="1800" dirty="0" smtClean="0">
                <a:solidFill>
                  <a:schemeClr val="bg1"/>
                </a:solidFill>
                <a:latin typeface="Arial" pitchFamily="34" charset="0"/>
                <a:cs typeface="Arial" pitchFamily="34" charset="0"/>
              </a:rPr>
              <a:t>Con </a:t>
            </a:r>
            <a:r>
              <a:rPr lang="es-ES" sz="1800" dirty="0">
                <a:solidFill>
                  <a:schemeClr val="bg1"/>
                </a:solidFill>
                <a:latin typeface="Arial" pitchFamily="34" charset="0"/>
                <a:cs typeface="Arial" pitchFamily="34" charset="0"/>
              </a:rPr>
              <a:t>estas empresas estafaron nuevamente a la nación. Concretamente el 8 de abril de 2012, con la factura proforma 401, solicitaron a la Comisión Administradora de Divisas la importación de 2.275 kilos de dióxido de titanio, por un monto de 2 millones 502.500 dólares. Para el año 2012 (fecha en la que fue expedida la proforma), el precio del dióxido de titanio </a:t>
            </a:r>
            <a:r>
              <a:rPr lang="es-ES" sz="1800" dirty="0" err="1">
                <a:solidFill>
                  <a:schemeClr val="bg1"/>
                </a:solidFill>
                <a:latin typeface="Arial" pitchFamily="34" charset="0"/>
                <a:cs typeface="Arial" pitchFamily="34" charset="0"/>
              </a:rPr>
              <a:t>Anastase</a:t>
            </a:r>
            <a:r>
              <a:rPr lang="es-ES" sz="1800" dirty="0">
                <a:solidFill>
                  <a:schemeClr val="bg1"/>
                </a:solidFill>
                <a:latin typeface="Arial" pitchFamily="34" charset="0"/>
                <a:cs typeface="Arial" pitchFamily="34" charset="0"/>
              </a:rPr>
              <a:t> KA- 100, en forma cristalizada natural, rondaba los 2.500 bolívares el kilogramo, pero las proformas de ese mismo año, indicaban que fueron solicitadas a un precio de 1.110 dólares.</a:t>
            </a:r>
            <a:endParaRPr lang="en-US" sz="1800" dirty="0">
              <a:solidFill>
                <a:schemeClr val="bg1"/>
              </a:solidFill>
              <a:latin typeface="Arial" pitchFamily="34" charset="0"/>
              <a:cs typeface="Arial" pitchFamily="34" charset="0"/>
            </a:endParaRPr>
          </a:p>
          <a:p>
            <a:pPr marL="68580" indent="0" algn="just">
              <a:buNone/>
            </a:pPr>
            <a:endParaRPr lang="es-ES" sz="1800" dirty="0" smtClean="0">
              <a:solidFill>
                <a:schemeClr val="bg1"/>
              </a:solidFill>
              <a:latin typeface="Arial" pitchFamily="34" charset="0"/>
              <a:cs typeface="Arial" pitchFamily="34" charset="0"/>
            </a:endParaRPr>
          </a:p>
          <a:p>
            <a:pPr marL="68580" indent="0" algn="just">
              <a:buNone/>
            </a:pPr>
            <a:r>
              <a:rPr lang="es-ES" sz="1800" dirty="0" smtClean="0">
                <a:solidFill>
                  <a:schemeClr val="bg1"/>
                </a:solidFill>
                <a:latin typeface="Arial" pitchFamily="34" charset="0"/>
                <a:cs typeface="Arial" pitchFamily="34" charset="0"/>
              </a:rPr>
              <a:t>Para </a:t>
            </a:r>
            <a:r>
              <a:rPr lang="es-ES" sz="1800" dirty="0">
                <a:solidFill>
                  <a:schemeClr val="bg1"/>
                </a:solidFill>
                <a:latin typeface="Arial" pitchFamily="34" charset="0"/>
                <a:cs typeface="Arial" pitchFamily="34" charset="0"/>
              </a:rPr>
              <a:t>ejemplificar cuánto representa 350 kilos de titanio, se puede comparar con el equivalente a un tanque de agua (pequeño) casero, y por ello fueron solicitados la cantidad de 385 mil dólares. Se otorgaron esa cantidad de dólares a un precio tan bajo, para un químico (Que cabía en una pampina de agua) y no para alimentos.</a:t>
            </a:r>
            <a:endParaRPr lang="en-US" sz="1800" dirty="0">
              <a:solidFill>
                <a:schemeClr val="bg1"/>
              </a:solidFill>
              <a:latin typeface="Arial" pitchFamily="34" charset="0"/>
              <a:cs typeface="Arial" pitchFamily="34" charset="0"/>
            </a:endParaRPr>
          </a:p>
          <a:p>
            <a:pPr marL="68580" indent="0" algn="just">
              <a:buNone/>
            </a:pPr>
            <a:endParaRPr lang="en-US" sz="1800" dirty="0">
              <a:solidFill>
                <a:schemeClr val="bg1"/>
              </a:solidFill>
              <a:latin typeface="Arial" pitchFamily="34" charset="0"/>
              <a:cs typeface="Arial" pitchFamily="34" charset="0"/>
            </a:endParaRPr>
          </a:p>
        </p:txBody>
      </p:sp>
      <p:sp>
        <p:nvSpPr>
          <p:cNvPr id="2" name="Title 1"/>
          <p:cNvSpPr>
            <a:spLocks noGrp="1"/>
          </p:cNvSpPr>
          <p:nvPr>
            <p:ph type="title"/>
          </p:nvPr>
        </p:nvSpPr>
        <p:spPr>
          <a:xfrm>
            <a:off x="683568" y="188640"/>
            <a:ext cx="7772400" cy="914400"/>
          </a:xfrm>
        </p:spPr>
        <p:txBody>
          <a:bodyPr/>
          <a:lstStyle/>
          <a:p>
            <a:r>
              <a:rPr lang="es-ES" dirty="0" smtClean="0">
                <a:solidFill>
                  <a:schemeClr val="bg1"/>
                </a:solidFill>
                <a:latin typeface="Arial" pitchFamily="34" charset="0"/>
                <a:cs typeface="Arial" pitchFamily="34" charset="0"/>
              </a:rPr>
              <a:t>Caso III</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87915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airo Larry Guerero\Pictures\New folder (3)\seix.jpg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6205" y="487437"/>
            <a:ext cx="3873500" cy="5400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Xairo Larry Guerero\Pictures\New folder (3)\prueba.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28944" b="8116"/>
          <a:stretch/>
        </p:blipFill>
        <p:spPr bwMode="auto">
          <a:xfrm>
            <a:off x="5076055" y="487436"/>
            <a:ext cx="3689431" cy="54006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56794" y="5986153"/>
            <a:ext cx="8657983" cy="646331"/>
          </a:xfrm>
          <a:prstGeom prst="rect">
            <a:avLst/>
          </a:prstGeom>
          <a:noFill/>
        </p:spPr>
        <p:txBody>
          <a:bodyPr wrap="square" rtlCol="0">
            <a:spAutoFit/>
          </a:bodyPr>
          <a:lstStyle/>
          <a:p>
            <a:pPr algn="ctr"/>
            <a:r>
              <a:rPr lang="es-ES" dirty="0" smtClean="0">
                <a:solidFill>
                  <a:schemeClr val="bg1"/>
                </a:solidFill>
                <a:latin typeface="Arial" pitchFamily="34" charset="0"/>
                <a:cs typeface="Arial" pitchFamily="34" charset="0"/>
              </a:rPr>
              <a:t>Para ese entonces el precio del dióxido de titanio rondaba los 2500bs el kg y estos personajes lo solicitaron a un precio de 1110$ </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4381080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255</TotalTime>
  <Words>460</Words>
  <Application>Microsoft Office PowerPoint</Application>
  <PresentationFormat>Presentación en pantalla (4:3)</PresentationFormat>
  <Paragraphs>54</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Elemental</vt:lpstr>
      <vt:lpstr>Corrupción en CADIVI</vt:lpstr>
      <vt:lpstr>Diapositiva 2</vt:lpstr>
      <vt:lpstr>Caso I</vt:lpstr>
      <vt:lpstr>Diapositiva 4</vt:lpstr>
      <vt:lpstr>Caso II</vt:lpstr>
      <vt:lpstr>Diapositiva 6</vt:lpstr>
      <vt:lpstr>Diapositiva 7</vt:lpstr>
      <vt:lpstr>Caso III</vt:lpstr>
      <vt:lpstr>Diapositiva 9</vt:lpstr>
      <vt:lpstr>Caso IV</vt:lpstr>
      <vt:lpstr>Diapositiva 11</vt:lpstr>
      <vt:lpstr>Caso V</vt:lpstr>
      <vt:lpstr>Diapositiva 13</vt:lpstr>
      <vt:lpstr>Diapositiva 14</vt:lpstr>
      <vt:lpstr>Diapositiva 15</vt:lpstr>
      <vt:lpstr>Diapositiva 16</vt:lpstr>
      <vt:lpstr>Diapositiva 17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Xairo Larry Guerero</dc:creator>
  <cp:lastModifiedBy>Omar Estacio</cp:lastModifiedBy>
  <cp:revision>16</cp:revision>
  <dcterms:created xsi:type="dcterms:W3CDTF">2016-05-03T22:02:07Z</dcterms:created>
  <dcterms:modified xsi:type="dcterms:W3CDTF">2016-05-04T21:18:28Z</dcterms:modified>
</cp:coreProperties>
</file>